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333" r:id="rId3"/>
    <p:sldId id="401" r:id="rId4"/>
    <p:sldId id="409" r:id="rId5"/>
    <p:sldId id="410" r:id="rId6"/>
    <p:sldId id="411" r:id="rId7"/>
    <p:sldId id="412" r:id="rId8"/>
    <p:sldId id="413" r:id="rId9"/>
    <p:sldId id="414" r:id="rId10"/>
    <p:sldId id="415" r:id="rId11"/>
    <p:sldId id="417" r:id="rId12"/>
    <p:sldId id="416" r:id="rId13"/>
    <p:sldId id="418" r:id="rId14"/>
    <p:sldId id="419" r:id="rId15"/>
    <p:sldId id="420" r:id="rId16"/>
    <p:sldId id="421" r:id="rId17"/>
    <p:sldId id="422" r:id="rId18"/>
    <p:sldId id="423" r:id="rId19"/>
    <p:sldId id="424" r:id="rId20"/>
    <p:sldId id="425" r:id="rId21"/>
  </p:sldIdLst>
  <p:sldSz cx="12192000" cy="6858000"/>
  <p:notesSz cx="6797675" cy="99298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613"/>
    <a:srgbClr val="33333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40" autoAdjust="0"/>
  </p:normalViewPr>
  <p:slideViewPr>
    <p:cSldViewPr snapToGrid="0">
      <p:cViewPr varScale="1">
        <p:scale>
          <a:sx n="69" d="100"/>
          <a:sy n="69" d="100"/>
        </p:scale>
        <p:origin x="11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Sätteli" userId="20b98b3305ecdaf7" providerId="LiveId" clId="{ABDCB407-5EC2-416D-9071-2E9FD1E8F5F9}"/>
    <pc:docChg chg="custSel modSld">
      <pc:chgData name="Michael Sätteli" userId="20b98b3305ecdaf7" providerId="LiveId" clId="{ABDCB407-5EC2-416D-9071-2E9FD1E8F5F9}" dt="2022-03-07T10:42:33.601" v="1025" actId="20577"/>
      <pc:docMkLst>
        <pc:docMk/>
      </pc:docMkLst>
      <pc:sldChg chg="modSp mod">
        <pc:chgData name="Michael Sätteli" userId="20b98b3305ecdaf7" providerId="LiveId" clId="{ABDCB407-5EC2-416D-9071-2E9FD1E8F5F9}" dt="2022-03-07T10:37:20.123" v="622" actId="20577"/>
        <pc:sldMkLst>
          <pc:docMk/>
          <pc:sldMk cId="1008085623" sldId="410"/>
        </pc:sldMkLst>
        <pc:spChg chg="mod">
          <ac:chgData name="Michael Sätteli" userId="20b98b3305ecdaf7" providerId="LiveId" clId="{ABDCB407-5EC2-416D-9071-2E9FD1E8F5F9}" dt="2022-03-07T10:37:20.123" v="622" actId="20577"/>
          <ac:spMkLst>
            <pc:docMk/>
            <pc:sldMk cId="1008085623" sldId="410"/>
            <ac:spMk id="10" creationId="{00000000-0000-0000-0000-000000000000}"/>
          </ac:spMkLst>
        </pc:spChg>
      </pc:sldChg>
      <pc:sldChg chg="modSp mod">
        <pc:chgData name="Michael Sätteli" userId="20b98b3305ecdaf7" providerId="LiveId" clId="{ABDCB407-5EC2-416D-9071-2E9FD1E8F5F9}" dt="2022-03-07T10:40:55.176" v="951" actId="20577"/>
        <pc:sldMkLst>
          <pc:docMk/>
          <pc:sldMk cId="2131013830" sldId="411"/>
        </pc:sldMkLst>
        <pc:spChg chg="mod">
          <ac:chgData name="Michael Sätteli" userId="20b98b3305ecdaf7" providerId="LiveId" clId="{ABDCB407-5EC2-416D-9071-2E9FD1E8F5F9}" dt="2022-03-07T10:40:55.176" v="951" actId="20577"/>
          <ac:spMkLst>
            <pc:docMk/>
            <pc:sldMk cId="2131013830" sldId="411"/>
            <ac:spMk id="10" creationId="{00000000-0000-0000-0000-000000000000}"/>
          </ac:spMkLst>
        </pc:spChg>
      </pc:sldChg>
      <pc:sldChg chg="modSp mod">
        <pc:chgData name="Michael Sätteli" userId="20b98b3305ecdaf7" providerId="LiveId" clId="{ABDCB407-5EC2-416D-9071-2E9FD1E8F5F9}" dt="2022-03-07T10:42:33.601" v="1025" actId="20577"/>
        <pc:sldMkLst>
          <pc:docMk/>
          <pc:sldMk cId="1023634811" sldId="412"/>
        </pc:sldMkLst>
        <pc:spChg chg="mod">
          <ac:chgData name="Michael Sätteli" userId="20b98b3305ecdaf7" providerId="LiveId" clId="{ABDCB407-5EC2-416D-9071-2E9FD1E8F5F9}" dt="2022-03-07T10:42:33.601" v="1025" actId="20577"/>
          <ac:spMkLst>
            <pc:docMk/>
            <pc:sldMk cId="1023634811" sldId="412"/>
            <ac:spMk id="10"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215"/>
          </a:xfrm>
          <a:prstGeom prst="rect">
            <a:avLst/>
          </a:prstGeom>
        </p:spPr>
        <p:txBody>
          <a:bodyPr vert="horz" lIns="95578" tIns="47790" rIns="95578" bIns="47790" rtlCol="0"/>
          <a:lstStyle>
            <a:lvl1pPr algn="l">
              <a:defRPr sz="1300"/>
            </a:lvl1pPr>
          </a:lstStyle>
          <a:p>
            <a:endParaRPr lang="de-CH"/>
          </a:p>
        </p:txBody>
      </p:sp>
      <p:sp>
        <p:nvSpPr>
          <p:cNvPr id="3" name="Datumsplatzhalter 2"/>
          <p:cNvSpPr>
            <a:spLocks noGrp="1"/>
          </p:cNvSpPr>
          <p:nvPr>
            <p:ph type="dt" sz="quarter" idx="1"/>
          </p:nvPr>
        </p:nvSpPr>
        <p:spPr>
          <a:xfrm>
            <a:off x="3850443" y="0"/>
            <a:ext cx="2945659" cy="498215"/>
          </a:xfrm>
          <a:prstGeom prst="rect">
            <a:avLst/>
          </a:prstGeom>
        </p:spPr>
        <p:txBody>
          <a:bodyPr vert="horz" lIns="95578" tIns="47790" rIns="95578" bIns="47790" rtlCol="0"/>
          <a:lstStyle>
            <a:lvl1pPr algn="r">
              <a:defRPr sz="1300"/>
            </a:lvl1pPr>
          </a:lstStyle>
          <a:p>
            <a:fld id="{5C116747-F38F-4C63-A67C-A76107242CDD}" type="datetimeFigureOut">
              <a:rPr lang="de-CH" smtClean="0"/>
              <a:t>07.03.2022</a:t>
            </a:fld>
            <a:endParaRPr lang="de-CH"/>
          </a:p>
        </p:txBody>
      </p:sp>
      <p:sp>
        <p:nvSpPr>
          <p:cNvPr id="4" name="Fußzeilenplatzhalter 3"/>
          <p:cNvSpPr>
            <a:spLocks noGrp="1"/>
          </p:cNvSpPr>
          <p:nvPr>
            <p:ph type="ftr" sz="quarter" idx="2"/>
          </p:nvPr>
        </p:nvSpPr>
        <p:spPr>
          <a:xfrm>
            <a:off x="0" y="9431600"/>
            <a:ext cx="2945659" cy="498214"/>
          </a:xfrm>
          <a:prstGeom prst="rect">
            <a:avLst/>
          </a:prstGeom>
        </p:spPr>
        <p:txBody>
          <a:bodyPr vert="horz" lIns="95578" tIns="47790" rIns="95578" bIns="47790" rtlCol="0" anchor="b"/>
          <a:lstStyle>
            <a:lvl1pPr algn="l">
              <a:defRPr sz="1300"/>
            </a:lvl1pPr>
          </a:lstStyle>
          <a:p>
            <a:endParaRPr lang="de-CH"/>
          </a:p>
        </p:txBody>
      </p:sp>
      <p:sp>
        <p:nvSpPr>
          <p:cNvPr id="5" name="Foliennummernplatzhalter 4"/>
          <p:cNvSpPr>
            <a:spLocks noGrp="1"/>
          </p:cNvSpPr>
          <p:nvPr>
            <p:ph type="sldNum" sz="quarter" idx="3"/>
          </p:nvPr>
        </p:nvSpPr>
        <p:spPr>
          <a:xfrm>
            <a:off x="3850443" y="9431600"/>
            <a:ext cx="2945659" cy="498214"/>
          </a:xfrm>
          <a:prstGeom prst="rect">
            <a:avLst/>
          </a:prstGeom>
        </p:spPr>
        <p:txBody>
          <a:bodyPr vert="horz" lIns="95578" tIns="47790" rIns="95578" bIns="47790" rtlCol="0" anchor="b"/>
          <a:lstStyle>
            <a:lvl1pPr algn="r">
              <a:defRPr sz="1300"/>
            </a:lvl1pPr>
          </a:lstStyle>
          <a:p>
            <a:fld id="{F23F4FCC-0E68-4D34-802F-B76A0DE03C22}" type="slidenum">
              <a:rPr lang="de-CH" smtClean="0"/>
              <a:t>‹Nr.›</a:t>
            </a:fld>
            <a:endParaRPr lang="de-CH"/>
          </a:p>
        </p:txBody>
      </p:sp>
    </p:spTree>
    <p:extLst>
      <p:ext uri="{BB962C8B-B14F-4D97-AF65-F5344CB8AC3E}">
        <p14:creationId xmlns:p14="http://schemas.microsoft.com/office/powerpoint/2010/main" val="179066296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215"/>
          </a:xfrm>
          <a:prstGeom prst="rect">
            <a:avLst/>
          </a:prstGeom>
        </p:spPr>
        <p:txBody>
          <a:bodyPr vert="horz" lIns="95578" tIns="47790" rIns="95578" bIns="47790" rtlCol="0"/>
          <a:lstStyle>
            <a:lvl1pPr algn="l">
              <a:defRPr sz="1300"/>
            </a:lvl1pPr>
          </a:lstStyle>
          <a:p>
            <a:endParaRPr lang="de-CH"/>
          </a:p>
        </p:txBody>
      </p:sp>
      <p:sp>
        <p:nvSpPr>
          <p:cNvPr id="3" name="Datumsplatzhalter 2"/>
          <p:cNvSpPr>
            <a:spLocks noGrp="1"/>
          </p:cNvSpPr>
          <p:nvPr>
            <p:ph type="dt" idx="1"/>
          </p:nvPr>
        </p:nvSpPr>
        <p:spPr>
          <a:xfrm>
            <a:off x="3850443" y="0"/>
            <a:ext cx="2945659" cy="498215"/>
          </a:xfrm>
          <a:prstGeom prst="rect">
            <a:avLst/>
          </a:prstGeom>
        </p:spPr>
        <p:txBody>
          <a:bodyPr vert="horz" lIns="95578" tIns="47790" rIns="95578" bIns="47790" rtlCol="0"/>
          <a:lstStyle>
            <a:lvl1pPr algn="r">
              <a:defRPr sz="1300"/>
            </a:lvl1pPr>
          </a:lstStyle>
          <a:p>
            <a:fld id="{FF554140-8AD3-4664-877D-AFD505D23B3C}" type="datetimeFigureOut">
              <a:rPr lang="de-CH" smtClean="0"/>
              <a:t>07.03.2022</a:t>
            </a:fld>
            <a:endParaRPr lang="de-CH"/>
          </a:p>
        </p:txBody>
      </p:sp>
      <p:sp>
        <p:nvSpPr>
          <p:cNvPr id="4" name="Folienbildplatzhalt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5578" tIns="47790" rIns="95578" bIns="47790" rtlCol="0" anchor="ctr"/>
          <a:lstStyle/>
          <a:p>
            <a:endParaRPr lang="de-CH"/>
          </a:p>
        </p:txBody>
      </p:sp>
      <p:sp>
        <p:nvSpPr>
          <p:cNvPr id="5" name="Notizenplatzhalter 4"/>
          <p:cNvSpPr>
            <a:spLocks noGrp="1"/>
          </p:cNvSpPr>
          <p:nvPr>
            <p:ph type="body" sz="quarter" idx="3"/>
          </p:nvPr>
        </p:nvSpPr>
        <p:spPr>
          <a:xfrm>
            <a:off x="679768" y="4778723"/>
            <a:ext cx="5438140" cy="3909864"/>
          </a:xfrm>
          <a:prstGeom prst="rect">
            <a:avLst/>
          </a:prstGeom>
        </p:spPr>
        <p:txBody>
          <a:bodyPr vert="horz" lIns="95578" tIns="47790" rIns="95578" bIns="4779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431600"/>
            <a:ext cx="2945659" cy="498214"/>
          </a:xfrm>
          <a:prstGeom prst="rect">
            <a:avLst/>
          </a:prstGeom>
        </p:spPr>
        <p:txBody>
          <a:bodyPr vert="horz" lIns="95578" tIns="47790" rIns="95578" bIns="47790" rtlCol="0" anchor="b"/>
          <a:lstStyle>
            <a:lvl1pPr algn="l">
              <a:defRPr sz="1300"/>
            </a:lvl1pPr>
          </a:lstStyle>
          <a:p>
            <a:endParaRPr lang="de-CH"/>
          </a:p>
        </p:txBody>
      </p:sp>
      <p:sp>
        <p:nvSpPr>
          <p:cNvPr id="7" name="Foliennummernplatzhalter 6"/>
          <p:cNvSpPr>
            <a:spLocks noGrp="1"/>
          </p:cNvSpPr>
          <p:nvPr>
            <p:ph type="sldNum" sz="quarter" idx="5"/>
          </p:nvPr>
        </p:nvSpPr>
        <p:spPr>
          <a:xfrm>
            <a:off x="3850443" y="9431600"/>
            <a:ext cx="2945659" cy="498214"/>
          </a:xfrm>
          <a:prstGeom prst="rect">
            <a:avLst/>
          </a:prstGeom>
        </p:spPr>
        <p:txBody>
          <a:bodyPr vert="horz" lIns="95578" tIns="47790" rIns="95578" bIns="47790" rtlCol="0" anchor="b"/>
          <a:lstStyle>
            <a:lvl1pPr algn="r">
              <a:defRPr sz="1300"/>
            </a:lvl1pPr>
          </a:lstStyle>
          <a:p>
            <a:fld id="{0C530BB7-B671-4DC7-81CD-4EB3412AEA76}" type="slidenum">
              <a:rPr lang="de-CH" smtClean="0"/>
              <a:t>‹Nr.›</a:t>
            </a:fld>
            <a:endParaRPr lang="de-CH"/>
          </a:p>
        </p:txBody>
      </p:sp>
    </p:spTree>
    <p:extLst>
      <p:ext uri="{BB962C8B-B14F-4D97-AF65-F5344CB8AC3E}">
        <p14:creationId xmlns:p14="http://schemas.microsoft.com/office/powerpoint/2010/main" val="1615976428"/>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0C530BB7-B671-4DC7-81CD-4EB3412AEA76}" type="slidenum">
              <a:rPr lang="de-CH" smtClean="0"/>
              <a:t>1</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406665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10</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796211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11</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2559614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12</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406385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13</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8967509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14</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381202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15</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41990841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16</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431897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17</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733132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18</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471070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19</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3176006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0C530BB7-B671-4DC7-81CD-4EB3412AEA76}" type="slidenum">
              <a:rPr lang="de-CH" smtClean="0"/>
              <a:t>2</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743087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20</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58781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3</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3838669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4</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054311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5</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2799914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6</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138237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7</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1996138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8</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2583050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0C530BB7-B671-4DC7-81CD-4EB3412AEA76}" type="slidenum">
              <a:rPr lang="de-CH" smtClean="0"/>
              <a:t>9</a:t>
            </a:fld>
            <a:endParaRPr lang="de-CH"/>
          </a:p>
        </p:txBody>
      </p:sp>
      <p:sp>
        <p:nvSpPr>
          <p:cNvPr id="5" name="Kopfzeilenplatzhalter 4"/>
          <p:cNvSpPr>
            <a:spLocks noGrp="1"/>
          </p:cNvSpPr>
          <p:nvPr>
            <p:ph type="hdr" sz="quarter" idx="11"/>
          </p:nvPr>
        </p:nvSpPr>
        <p:spPr/>
        <p:txBody>
          <a:bodyPr/>
          <a:lstStyle/>
          <a:p>
            <a:endParaRPr lang="de-CH"/>
          </a:p>
        </p:txBody>
      </p:sp>
    </p:spTree>
    <p:extLst>
      <p:ext uri="{BB962C8B-B14F-4D97-AF65-F5344CB8AC3E}">
        <p14:creationId xmlns:p14="http://schemas.microsoft.com/office/powerpoint/2010/main" val="24134027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8236789" cy="1325563"/>
          </a:xfrm>
        </p:spPr>
        <p:txBody>
          <a:bodyPr/>
          <a:lstStyle/>
          <a:p>
            <a:r>
              <a:rPr lang="de-DE"/>
              <a:t>Mastertitelformat bearbeiten</a:t>
            </a:r>
            <a:endParaRPr lang="de-CH"/>
          </a:p>
        </p:txBody>
      </p:sp>
      <p:sp>
        <p:nvSpPr>
          <p:cNvPr id="3" name="Inhaltsplatzhalter 2"/>
          <p:cNvSpPr>
            <a:spLocks noGrp="1"/>
          </p:cNvSpPr>
          <p:nvPr>
            <p:ph idx="1"/>
          </p:nvPr>
        </p:nvSpPr>
        <p:spPr/>
        <p:txBody>
          <a:bodyPr>
            <a:no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pic>
        <p:nvPicPr>
          <p:cNvPr id="5" name="Grafik 4">
            <a:extLst>
              <a:ext uri="{FF2B5EF4-FFF2-40B4-BE49-F238E27FC236}">
                <a16:creationId xmlns:a16="http://schemas.microsoft.com/office/drawing/2014/main" id="{43E334A3-2662-456A-A1D7-8A78FEC0FB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43766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197AE227-B246-4DDA-8505-41EEDFAB502D}" type="datetime1">
              <a:rPr lang="de-CH" smtClean="0"/>
              <a:t>07.03.2022</a:t>
            </a:fld>
            <a:endParaRPr lang="de-CH"/>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442568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5A4030E2-41EF-479B-B113-4B7899C678F4}" type="datetime1">
              <a:rPr lang="de-CH" smtClean="0"/>
              <a:t>07.03.2022</a:t>
            </a:fld>
            <a:endParaRPr lang="de-CH"/>
          </a:p>
        </p:txBody>
      </p:sp>
      <p:sp>
        <p:nvSpPr>
          <p:cNvPr id="5" name="Fußzeilenplatzhalter 4"/>
          <p:cNvSpPr>
            <a:spLocks noGrp="1"/>
          </p:cNvSpPr>
          <p:nvPr>
            <p:ph type="ftr" sz="quarter" idx="11"/>
          </p:nvPr>
        </p:nvSpPr>
        <p:spPr>
          <a:xfrm>
            <a:off x="4038600" y="6356350"/>
            <a:ext cx="4114800" cy="365125"/>
          </a:xfrm>
          <a:prstGeom prst="rect">
            <a:avLst/>
          </a:prstGeom>
        </p:spPr>
        <p:txBody>
          <a:bodyPr/>
          <a:lstStyle/>
          <a:p>
            <a:r>
              <a:rPr lang="de-CH"/>
              <a:t>STF Swiss Tablesoccer Federation I Kappelenring 32a I 3032 Hinterkappelen I info@swisstablesoccer.ch I www.swisstablesoccer.ch I A member of</a:t>
            </a:r>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30358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p:cNvSpPr>
            <a:spLocks noGrp="1"/>
          </p:cNvSpPr>
          <p:nvPr>
            <p:ph type="dt" sz="half" idx="10"/>
          </p:nvPr>
        </p:nvSpPr>
        <p:spPr>
          <a:xfrm>
            <a:off x="838200" y="6356350"/>
            <a:ext cx="2743200" cy="365125"/>
          </a:xfrm>
          <a:prstGeom prst="rect">
            <a:avLst/>
          </a:prstGeom>
        </p:spPr>
        <p:txBody>
          <a:bodyPr/>
          <a:lstStyle/>
          <a:p>
            <a:fld id="{8778E3C0-77F6-4886-A2BF-376B25F60CD8}" type="datetime1">
              <a:rPr lang="de-CH" smtClean="0"/>
              <a:t>07.03.2022</a:t>
            </a:fld>
            <a:endParaRPr lang="de-CH"/>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458821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6" name="Foliennummernplatzhalter 5"/>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137361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Inhaltsplatzhalt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96CB99E7-038F-4627-988E-7645D17382BA}" type="datetime1">
              <a:rPr lang="de-CH" smtClean="0"/>
              <a:t>07.03.2022</a:t>
            </a:fld>
            <a:endParaRPr lang="de-CH"/>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299837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a:xfrm>
            <a:off x="838200" y="6356350"/>
            <a:ext cx="2743200" cy="365125"/>
          </a:xfrm>
          <a:prstGeom prst="rect">
            <a:avLst/>
          </a:prstGeom>
        </p:spPr>
        <p:txBody>
          <a:bodyPr/>
          <a:lstStyle/>
          <a:p>
            <a:fld id="{78B87928-04A3-4B52-BA2E-BB27936612A5}" type="datetime1">
              <a:rPr lang="de-CH" smtClean="0"/>
              <a:t>07.03.2022</a:t>
            </a:fld>
            <a:endParaRPr lang="de-CH"/>
          </a:p>
        </p:txBody>
      </p:sp>
      <p:sp>
        <p:nvSpPr>
          <p:cNvPr id="9" name="Foliennummernplatzhalter 8"/>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1124911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Datumsplatzhalter 2"/>
          <p:cNvSpPr>
            <a:spLocks noGrp="1"/>
          </p:cNvSpPr>
          <p:nvPr>
            <p:ph type="dt" sz="half" idx="10"/>
          </p:nvPr>
        </p:nvSpPr>
        <p:spPr>
          <a:xfrm>
            <a:off x="838200" y="6356350"/>
            <a:ext cx="2743200" cy="365125"/>
          </a:xfrm>
          <a:prstGeom prst="rect">
            <a:avLst/>
          </a:prstGeom>
        </p:spPr>
        <p:txBody>
          <a:bodyPr/>
          <a:lstStyle/>
          <a:p>
            <a:fld id="{4404B275-7F5C-41D8-BEA2-6D746E724DFC}" type="datetime1">
              <a:rPr lang="de-CH" smtClean="0"/>
              <a:t>07.03.2022</a:t>
            </a:fld>
            <a:endParaRPr lang="de-CH"/>
          </a:p>
        </p:txBody>
      </p:sp>
      <p:sp>
        <p:nvSpPr>
          <p:cNvPr id="4" name="Fußzeilenplatzhalter 3"/>
          <p:cNvSpPr>
            <a:spLocks noGrp="1"/>
          </p:cNvSpPr>
          <p:nvPr>
            <p:ph type="ftr" sz="quarter" idx="11"/>
          </p:nvPr>
        </p:nvSpPr>
        <p:spPr>
          <a:xfrm>
            <a:off x="4038600" y="6356350"/>
            <a:ext cx="4114800" cy="365125"/>
          </a:xfrm>
          <a:prstGeom prst="rect">
            <a:avLst/>
          </a:prstGeom>
        </p:spPr>
        <p:txBody>
          <a:bodyPr/>
          <a:lstStyle/>
          <a:p>
            <a:r>
              <a:rPr lang="de-CH"/>
              <a:t>STF Swiss Tablesoccer Federation I Kappelenring 32a I 3032 Hinterkappelen I info@swisstablesoccer.ch I www.swisstablesoccer.ch I A </a:t>
            </a:r>
            <a:r>
              <a:rPr lang="de-CH" err="1"/>
              <a:t>member</a:t>
            </a:r>
            <a:r>
              <a:rPr lang="de-CH"/>
              <a:t> </a:t>
            </a:r>
            <a:r>
              <a:rPr lang="de-CH" err="1"/>
              <a:t>of</a:t>
            </a:r>
            <a:endParaRPr lang="de-CH"/>
          </a:p>
        </p:txBody>
      </p:sp>
      <p:sp>
        <p:nvSpPr>
          <p:cNvPr id="5" name="Foliennummernplatzhalter 4"/>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119646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838200" y="6356350"/>
            <a:ext cx="2743200" cy="365125"/>
          </a:xfrm>
          <a:prstGeom prst="rect">
            <a:avLst/>
          </a:prstGeom>
        </p:spPr>
        <p:txBody>
          <a:bodyPr/>
          <a:lstStyle/>
          <a:p>
            <a:fld id="{CCB832D2-C15A-418E-9017-598671E26349}" type="datetime1">
              <a:rPr lang="de-CH" smtClean="0"/>
              <a:t>07.03.2022</a:t>
            </a:fld>
            <a:endParaRPr lang="de-CH"/>
          </a:p>
        </p:txBody>
      </p:sp>
      <p:sp>
        <p:nvSpPr>
          <p:cNvPr id="4" name="Foliennummernplatzhalter 3"/>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285350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7CA2DE00-F576-4F58-A75D-CA6CA6E9B56A}" type="datetime1">
              <a:rPr lang="de-CH" smtClean="0"/>
              <a:t>07.03.2022</a:t>
            </a:fld>
            <a:endParaRPr lang="de-CH"/>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388523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a:xfrm>
            <a:off x="838200" y="6356350"/>
            <a:ext cx="2743200" cy="365125"/>
          </a:xfrm>
          <a:prstGeom prst="rect">
            <a:avLst/>
          </a:prstGeom>
        </p:spPr>
        <p:txBody>
          <a:bodyPr/>
          <a:lstStyle/>
          <a:p>
            <a:fld id="{B4AACA8C-1D2C-4330-A02B-74B2B050F2C1}" type="datetime1">
              <a:rPr lang="de-CH" smtClean="0"/>
              <a:t>07.03.2022</a:t>
            </a:fld>
            <a:endParaRPr lang="de-CH"/>
          </a:p>
        </p:txBody>
      </p:sp>
      <p:sp>
        <p:nvSpPr>
          <p:cNvPr id="7" name="Foliennummernplatzhalter 6"/>
          <p:cNvSpPr>
            <a:spLocks noGrp="1"/>
          </p:cNvSpPr>
          <p:nvPr>
            <p:ph type="sldNum" sz="quarter" idx="12"/>
          </p:nvPr>
        </p:nvSpPr>
        <p:spPr>
          <a:xfrm>
            <a:off x="8610600" y="6356350"/>
            <a:ext cx="2743200" cy="365125"/>
          </a:xfrm>
          <a:prstGeom prst="rect">
            <a:avLst/>
          </a:prstGeom>
        </p:spPr>
        <p:txBody>
          <a:bodyPr/>
          <a:lstStyle/>
          <a:p>
            <a:fld id="{53731D59-B7C6-44DE-A794-8512BD320AA5}" type="slidenum">
              <a:rPr lang="de-CH" smtClean="0"/>
              <a:t>‹Nr.›</a:t>
            </a:fld>
            <a:endParaRPr lang="de-CH"/>
          </a:p>
        </p:txBody>
      </p:sp>
    </p:spTree>
    <p:extLst>
      <p:ext uri="{BB962C8B-B14F-4D97-AF65-F5344CB8AC3E}">
        <p14:creationId xmlns:p14="http://schemas.microsoft.com/office/powerpoint/2010/main" val="2333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Tree>
    <p:extLst>
      <p:ext uri="{BB962C8B-B14F-4D97-AF65-F5344CB8AC3E}">
        <p14:creationId xmlns:p14="http://schemas.microsoft.com/office/powerpoint/2010/main" val="4162934679"/>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a:xfrm>
            <a:off x="10824882" y="6356350"/>
            <a:ext cx="528918" cy="365125"/>
          </a:xfrm>
        </p:spPr>
        <p:txBody>
          <a:bodyPr/>
          <a:lstStyle/>
          <a:p>
            <a:fld id="{53731D59-B7C6-44DE-A794-8512BD320AA5}" type="slidenum">
              <a:rPr lang="de-CH" smtClean="0"/>
              <a:t>1</a:t>
            </a:fld>
            <a:endParaRPr lang="de-CH"/>
          </a:p>
        </p:txBody>
      </p:sp>
      <p:pic>
        <p:nvPicPr>
          <p:cNvPr id="11" name="Grafi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
        <p:nvSpPr>
          <p:cNvPr id="10" name="Titel 1">
            <a:extLst>
              <a:ext uri="{FF2B5EF4-FFF2-40B4-BE49-F238E27FC236}">
                <a16:creationId xmlns:a16="http://schemas.microsoft.com/office/drawing/2014/main" id="{1C9AB5E0-C9F7-4BBB-AA67-49F05A40E1C5}"/>
              </a:ext>
            </a:extLst>
          </p:cNvPr>
          <p:cNvSpPr txBox="1">
            <a:spLocks/>
          </p:cNvSpPr>
          <p:nvPr/>
        </p:nvSpPr>
        <p:spPr>
          <a:xfrm>
            <a:off x="844401" y="3071392"/>
            <a:ext cx="10503197" cy="1723263"/>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CH" sz="5600" b="1" dirty="0">
                <a:latin typeface="+mn-lt"/>
                <a:ea typeface="Tahoma" panose="020B0604030504040204" pitchFamily="34" charset="0"/>
                <a:cs typeface="Tahoma" panose="020B0604030504040204" pitchFamily="34" charset="0"/>
              </a:rPr>
              <a:t>Hilfsmittel </a:t>
            </a:r>
          </a:p>
          <a:p>
            <a:pPr algn="l"/>
            <a:r>
              <a:rPr lang="de-CH" sz="5600" b="1" dirty="0">
                <a:latin typeface="+mn-lt"/>
                <a:ea typeface="Tahoma" panose="020B0604030504040204" pitchFamily="34" charset="0"/>
                <a:cs typeface="Tahoma" panose="020B0604030504040204" pitchFamily="34" charset="0"/>
              </a:rPr>
              <a:t>Turnierleitung STS-Turniere</a:t>
            </a:r>
            <a:endParaRPr lang="de-CH" sz="5000" b="1" dirty="0">
              <a:latin typeface="+mn-lt"/>
              <a:ea typeface="Tahoma" panose="020B0604030504040204" pitchFamily="34" charset="0"/>
              <a:cs typeface="Tahoma" panose="020B0604030504040204" pitchFamily="34" charset="0"/>
            </a:endParaRPr>
          </a:p>
        </p:txBody>
      </p:sp>
      <p:sp>
        <p:nvSpPr>
          <p:cNvPr id="7" name="Titel 1">
            <a:extLst>
              <a:ext uri="{FF2B5EF4-FFF2-40B4-BE49-F238E27FC236}">
                <a16:creationId xmlns:a16="http://schemas.microsoft.com/office/drawing/2014/main" id="{874F9567-31C1-4349-8EC5-5FED2934CC28}"/>
              </a:ext>
            </a:extLst>
          </p:cNvPr>
          <p:cNvSpPr txBox="1">
            <a:spLocks/>
          </p:cNvSpPr>
          <p:nvPr/>
        </p:nvSpPr>
        <p:spPr>
          <a:xfrm>
            <a:off x="844401" y="4794656"/>
            <a:ext cx="10503197" cy="1493022"/>
          </a:xfrm>
          <a:prstGeom prst="rect">
            <a:avLst/>
          </a:prstGeom>
        </p:spPr>
        <p:txBody>
          <a:bodyPr vert="horz" lIns="91440" tIns="45720" rIns="91440" bIns="45720" rtlCol="0" anchor="t">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de-DE" sz="2400" dirty="0">
                <a:latin typeface="+mn-lt"/>
                <a:ea typeface="Tahoma" panose="020B0604030504040204" pitchFamily="34" charset="0"/>
                <a:cs typeface="Tahoma" panose="020B0604030504040204" pitchFamily="34" charset="0"/>
              </a:rPr>
              <a:t>Ablauf und Zeitmanagement von STS-Turnieren</a:t>
            </a:r>
          </a:p>
          <a:p>
            <a:pPr algn="l"/>
            <a:r>
              <a:rPr lang="de-DE" sz="2400" dirty="0">
                <a:latin typeface="+mn-lt"/>
                <a:ea typeface="Tahoma" panose="020B0604030504040204" pitchFamily="34" charset="0"/>
                <a:cs typeface="Tahoma" panose="020B0604030504040204" pitchFamily="34" charset="0"/>
              </a:rPr>
              <a:t>19. Mai 2021</a:t>
            </a:r>
          </a:p>
          <a:p>
            <a:pPr algn="l"/>
            <a:r>
              <a:rPr lang="de-DE" sz="2400" dirty="0">
                <a:latin typeface="+mn-lt"/>
                <a:ea typeface="Tahoma" panose="020B0604030504040204" pitchFamily="34" charset="0"/>
                <a:cs typeface="Tahoma" panose="020B0604030504040204" pitchFamily="34" charset="0"/>
              </a:rPr>
              <a:t>Michael Sätteli</a:t>
            </a:r>
          </a:p>
        </p:txBody>
      </p:sp>
    </p:spTree>
    <p:extLst>
      <p:ext uri="{BB962C8B-B14F-4D97-AF65-F5344CB8AC3E}">
        <p14:creationId xmlns:p14="http://schemas.microsoft.com/office/powerpoint/2010/main" val="1984102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5) Elimination Phase 1 ab 17:00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Elimination Schritt 2</a:t>
            </a:r>
          </a:p>
        </p:txBody>
      </p:sp>
      <p:sp>
        <p:nvSpPr>
          <p:cNvPr id="10" name="Untertitel 2"/>
          <p:cNvSpPr>
            <a:spLocks noGrp="1"/>
          </p:cNvSpPr>
          <p:nvPr>
            <p:ph idx="1"/>
          </p:nvPr>
        </p:nvSpPr>
        <p:spPr>
          <a:xfrm>
            <a:off x="838200" y="1755575"/>
            <a:ext cx="11201400"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Priorität Schritt 2 (bis 18:00 Uhr) </a:t>
            </a:r>
          </a:p>
          <a:p>
            <a:pPr>
              <a:lnSpc>
                <a:spcPct val="100000"/>
              </a:lnSpc>
              <a:spcBef>
                <a:spcPts val="600"/>
              </a:spcBef>
            </a:pPr>
            <a:r>
              <a:rPr lang="de-DE" sz="1600" b="1" dirty="0"/>
              <a:t>Fokus 1: Damen</a:t>
            </a:r>
            <a:br>
              <a:rPr lang="de-DE" sz="1600" dirty="0"/>
            </a:br>
            <a:r>
              <a:rPr lang="de-DE" sz="1600" dirty="0"/>
              <a:t>Sobald Damen-Matches beendet sind, bestreiten diese die nächste Runde. Eine kurze Pause (!) ist okay, aber die Matches sollten innert 10 Minuten aufgenommen werden.</a:t>
            </a:r>
            <a:endParaRPr lang="de-DE" sz="1600" dirty="0">
              <a:highlight>
                <a:srgbClr val="FFFF00"/>
              </a:highlight>
            </a:endParaRPr>
          </a:p>
          <a:p>
            <a:pPr lvl="1">
              <a:lnSpc>
                <a:spcPct val="100000"/>
              </a:lnSpc>
              <a:spcBef>
                <a:spcPts val="600"/>
              </a:spcBef>
            </a:pPr>
            <a:r>
              <a:rPr lang="de-DE" sz="1600" dirty="0"/>
              <a:t>Damen A-Tableau Viertelfinals =&gt; 2 verbleibende Viertelfinals </a:t>
            </a:r>
          </a:p>
          <a:p>
            <a:pPr lvl="1">
              <a:lnSpc>
                <a:spcPct val="100000"/>
              </a:lnSpc>
              <a:spcBef>
                <a:spcPts val="600"/>
              </a:spcBef>
            </a:pPr>
            <a:r>
              <a:rPr lang="de-DE" sz="1600" dirty="0"/>
              <a:t>Damen B-Tableau Halbfinals =&gt; 4 Teams =&gt; 2 Matches</a:t>
            </a:r>
          </a:p>
          <a:p>
            <a:pPr>
              <a:lnSpc>
                <a:spcPct val="100000"/>
              </a:lnSpc>
              <a:spcBef>
                <a:spcPts val="600"/>
              </a:spcBef>
            </a:pPr>
            <a:r>
              <a:rPr lang="de-DE" sz="1600" b="1" dirty="0"/>
              <a:t>Fokus 2: Rookies im OD </a:t>
            </a:r>
          </a:p>
          <a:p>
            <a:pPr lvl="1">
              <a:lnSpc>
                <a:spcPct val="100000"/>
              </a:lnSpc>
              <a:spcBef>
                <a:spcPts val="600"/>
              </a:spcBef>
            </a:pPr>
            <a:r>
              <a:rPr lang="de-DE" sz="1600" dirty="0"/>
              <a:t>Rookies im A- &amp; B-Tableau müssen vor und um 18:00 Uhr zwingend ihre Spiele spielen</a:t>
            </a:r>
          </a:p>
          <a:p>
            <a:pPr lvl="1">
              <a:lnSpc>
                <a:spcPct val="100000"/>
              </a:lnSpc>
              <a:spcBef>
                <a:spcPts val="600"/>
              </a:spcBef>
            </a:pPr>
            <a:r>
              <a:rPr lang="de-DE" sz="1600" dirty="0"/>
              <a:t>Das führt dazu, dass sie nach ihren Partien im OD direkt ihre erste Runde im Rookie-Doppel spielen müssen</a:t>
            </a:r>
          </a:p>
          <a:p>
            <a:pPr>
              <a:lnSpc>
                <a:spcPct val="100000"/>
              </a:lnSpc>
              <a:spcBef>
                <a:spcPts val="600"/>
              </a:spcBef>
            </a:pPr>
            <a:r>
              <a:rPr lang="de-DE" sz="1600" b="1" dirty="0"/>
              <a:t>Fokus 3: B-Tableau im OD voran treiben – Rücksicht auf Phase 2 ab 18:00 Uhr</a:t>
            </a:r>
          </a:p>
          <a:p>
            <a:pPr lvl="1">
              <a:lnSpc>
                <a:spcPct val="100000"/>
              </a:lnSpc>
              <a:spcBef>
                <a:spcPts val="600"/>
              </a:spcBef>
            </a:pPr>
            <a:r>
              <a:rPr lang="de-DE" sz="1600" dirty="0"/>
              <a:t>Wenn Tische frei werden, können Achtelfinals im B-Tableau auch gespielt werden. Es ist wichtig, dass die Phase 2 ab 18:00 Uhr berücksichtigt wird. </a:t>
            </a:r>
          </a:p>
          <a:p>
            <a:pPr lvl="1">
              <a:lnSpc>
                <a:spcPct val="100000"/>
              </a:lnSpc>
              <a:spcBef>
                <a:spcPts val="600"/>
              </a:spcBef>
            </a:pPr>
            <a:r>
              <a:rPr lang="de-DE" sz="1600" dirty="0"/>
              <a:t>Ab 17:45 können auch A-Tableau-Matches (16tel Finals) ausgerufen werden, damit sicher um 18:00 Uhr alle 16 Partien laufen</a:t>
            </a:r>
          </a:p>
          <a:p>
            <a:pPr lvl="1">
              <a:lnSpc>
                <a:spcPct val="100000"/>
              </a:lnSpc>
              <a:spcBef>
                <a:spcPts val="600"/>
              </a:spcBef>
            </a:pPr>
            <a:endParaRPr lang="de-DE" sz="1600" dirty="0"/>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3205049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6) Elimination Phase 2 ab 18:00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Situationsanalyse</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Situationsanalyse 18:00 Uhr</a:t>
            </a:r>
          </a:p>
          <a:p>
            <a:pPr>
              <a:lnSpc>
                <a:spcPct val="100000"/>
              </a:lnSpc>
              <a:spcBef>
                <a:spcPts val="600"/>
              </a:spcBef>
            </a:pPr>
            <a:r>
              <a:rPr lang="de-DE" sz="1600" dirty="0">
                <a:highlight>
                  <a:srgbClr val="FFFF00"/>
                </a:highlight>
              </a:rPr>
              <a:t>Damen A-Tableau weit fortgeschritten = Viertelfinals laufen </a:t>
            </a:r>
            <a:br>
              <a:rPr lang="de-DE" sz="1600" dirty="0">
                <a:highlight>
                  <a:srgbClr val="FFFF00"/>
                </a:highlight>
              </a:rPr>
            </a:br>
            <a:r>
              <a:rPr lang="de-DE" sz="1600" dirty="0">
                <a:highlight>
                  <a:srgbClr val="FFFF00"/>
                </a:highlight>
              </a:rPr>
              <a:t>=&gt; 2 Tische blockieren für Damen für Halbfinals</a:t>
            </a:r>
          </a:p>
          <a:p>
            <a:pPr>
              <a:lnSpc>
                <a:spcPct val="100000"/>
              </a:lnSpc>
              <a:spcBef>
                <a:spcPts val="600"/>
              </a:spcBef>
            </a:pPr>
            <a:r>
              <a:rPr lang="de-DE" sz="1600" dirty="0"/>
              <a:t>Damen B-Tableau abgeschlossen </a:t>
            </a:r>
          </a:p>
          <a:p>
            <a:pPr>
              <a:lnSpc>
                <a:spcPct val="100000"/>
              </a:lnSpc>
              <a:spcBef>
                <a:spcPts val="600"/>
              </a:spcBef>
            </a:pPr>
            <a:r>
              <a:rPr lang="de-DE" sz="1600" dirty="0">
                <a:highlight>
                  <a:srgbClr val="FFFF00"/>
                </a:highlight>
              </a:rPr>
              <a:t>OD A-Tableau 32-Finals abgeschlossen und 16 Finals ausgerufen</a:t>
            </a:r>
            <a:br>
              <a:rPr lang="de-DE" sz="1600" dirty="0">
                <a:highlight>
                  <a:srgbClr val="FFFF00"/>
                </a:highlight>
              </a:rPr>
            </a:br>
            <a:r>
              <a:rPr lang="de-DE" sz="1600" dirty="0">
                <a:highlight>
                  <a:srgbClr val="FFFF00"/>
                </a:highlight>
              </a:rPr>
              <a:t>=&gt; 16 Tische blockiert</a:t>
            </a:r>
          </a:p>
          <a:p>
            <a:pPr>
              <a:lnSpc>
                <a:spcPct val="100000"/>
              </a:lnSpc>
              <a:spcBef>
                <a:spcPts val="600"/>
              </a:spcBef>
            </a:pPr>
            <a:r>
              <a:rPr lang="de-DE" sz="1600" dirty="0"/>
              <a:t>OD B-Tableau Achtelfinals laufen oder weiter =&gt; 8 Tische blockiert</a:t>
            </a:r>
          </a:p>
          <a:p>
            <a:pPr>
              <a:lnSpc>
                <a:spcPct val="100000"/>
              </a:lnSpc>
              <a:spcBef>
                <a:spcPts val="600"/>
              </a:spcBef>
            </a:pPr>
            <a:r>
              <a:rPr lang="de-DE" sz="1600" dirty="0"/>
              <a:t>Start Rookie Doppel Runde 1 (sobald Tische frei sind)</a:t>
            </a:r>
            <a:br>
              <a:rPr lang="de-DE" sz="1600" dirty="0"/>
            </a:br>
            <a:r>
              <a:rPr lang="de-DE" sz="1600" dirty="0"/>
              <a:t> =&gt; Fokus auf Blockierungen Rookies &amp; A-Tableau oder B-Tableau!!! </a:t>
            </a:r>
            <a:br>
              <a:rPr lang="de-DE" sz="1600" dirty="0"/>
            </a:br>
            <a:r>
              <a:rPr lang="de-DE" sz="1600" dirty="0"/>
              <a:t> =&gt; Rookies, die noch in einem der Tableaus vertreten sind, spielen von nun an ohne Unterbruch auf gut sichtbaren Tischen!</a:t>
            </a:r>
          </a:p>
          <a:p>
            <a:pPr>
              <a:lnSpc>
                <a:spcPct val="100000"/>
              </a:lnSpc>
              <a:spcBef>
                <a:spcPts val="600"/>
              </a:spcBef>
            </a:pPr>
            <a:r>
              <a:rPr lang="de-DE" sz="1600" dirty="0">
                <a:highlight>
                  <a:srgbClr val="FFFF00"/>
                </a:highlight>
              </a:rPr>
              <a:t>Blockierungen Rookies</a:t>
            </a:r>
            <a:br>
              <a:rPr lang="de-DE" sz="1600" dirty="0">
                <a:highlight>
                  <a:srgbClr val="FFFF00"/>
                </a:highlight>
              </a:rPr>
            </a:br>
            <a:r>
              <a:rPr lang="de-DE" sz="1600" dirty="0">
                <a:highlight>
                  <a:srgbClr val="FFFF00"/>
                </a:highlight>
              </a:rPr>
              <a:t>Trotz OD und DD-Partien müssen alle Rookies bis 19:00 Uhr ihre erste Runde gespielt haben</a:t>
            </a:r>
          </a:p>
          <a:p>
            <a:pPr>
              <a:lnSpc>
                <a:spcPct val="100000"/>
              </a:lnSpc>
              <a:spcBef>
                <a:spcPts val="600"/>
              </a:spcBef>
            </a:pPr>
            <a:endParaRPr lang="de-DE" sz="1600" dirty="0">
              <a:highlight>
                <a:srgbClr val="FFFF00"/>
              </a:highlight>
            </a:endParaRPr>
          </a:p>
          <a:p>
            <a:pPr marL="0" indent="0">
              <a:lnSpc>
                <a:spcPct val="100000"/>
              </a:lnSpc>
              <a:spcBef>
                <a:spcPts val="600"/>
              </a:spcBef>
              <a:buNone/>
            </a:pPr>
            <a:r>
              <a:rPr lang="de-DE" sz="3200" b="1" dirty="0"/>
              <a:t>Fokus auf 3 Zielgruppen der gelben Markierung</a:t>
            </a:r>
          </a:p>
          <a:p>
            <a:pPr marL="0" indent="0">
              <a:lnSpc>
                <a:spcPct val="100000"/>
              </a:lnSpc>
              <a:spcBef>
                <a:spcPts val="600"/>
              </a:spcBef>
              <a:buNone/>
            </a:pPr>
            <a:endParaRPr lang="de-DE" sz="1600" dirty="0">
              <a:highlight>
                <a:srgbClr val="FFFF00"/>
              </a:highlight>
            </a:endParaRP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2068660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6) Elimination Phase 2 ab 18:00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Fokus Blockierungen Rookies</a:t>
            </a:r>
          </a:p>
        </p:txBody>
      </p:sp>
      <p:sp>
        <p:nvSpPr>
          <p:cNvPr id="10" name="Untertitel 2"/>
          <p:cNvSpPr>
            <a:spLocks noGrp="1"/>
          </p:cNvSpPr>
          <p:nvPr>
            <p:ph idx="1"/>
          </p:nvPr>
        </p:nvSpPr>
        <p:spPr>
          <a:xfrm>
            <a:off x="838200" y="1755575"/>
            <a:ext cx="11201400"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600" b="1" dirty="0"/>
              <a:t>Fokus 1: Blockierungen Rookies</a:t>
            </a:r>
          </a:p>
          <a:p>
            <a:pPr lvl="1">
              <a:lnSpc>
                <a:spcPct val="100000"/>
              </a:lnSpc>
              <a:spcBef>
                <a:spcPts val="600"/>
              </a:spcBef>
            </a:pPr>
            <a:r>
              <a:rPr lang="de-DE" sz="1600" dirty="0"/>
              <a:t>Rookies im A- &amp; B-Tableau müssen vor und um 18:00 Uhr zwingend ihre Spiele spielen</a:t>
            </a:r>
            <a:br>
              <a:rPr lang="de-DE" sz="1600" dirty="0"/>
            </a:br>
            <a:r>
              <a:rPr lang="de-DE" sz="1600" dirty="0"/>
              <a:t>=&gt; Das führt dazu, dass sie nach ihren Partien im OD direkt ihre erste Runde im Rookie-Doppel spielen müssen</a:t>
            </a:r>
            <a:endParaRPr lang="de-DE" sz="2000" dirty="0"/>
          </a:p>
          <a:p>
            <a:pPr>
              <a:lnSpc>
                <a:spcPct val="100000"/>
              </a:lnSpc>
              <a:spcBef>
                <a:spcPts val="600"/>
              </a:spcBef>
            </a:pPr>
            <a:r>
              <a:rPr lang="de-DE" sz="1600" b="1" dirty="0"/>
              <a:t>Fokus 2: OD Tableau A =&gt; Best </a:t>
            </a:r>
            <a:r>
              <a:rPr lang="de-DE" sz="1600" b="1" dirty="0" err="1"/>
              <a:t>of</a:t>
            </a:r>
            <a:r>
              <a:rPr lang="de-DE" sz="1600" b="1" dirty="0"/>
              <a:t> 5 Matches abarbeiten! </a:t>
            </a:r>
          </a:p>
          <a:p>
            <a:pPr lvl="1">
              <a:lnSpc>
                <a:spcPct val="100000"/>
              </a:lnSpc>
              <a:spcBef>
                <a:spcPts val="600"/>
              </a:spcBef>
            </a:pPr>
            <a:r>
              <a:rPr lang="de-DE" sz="1600" dirty="0"/>
              <a:t>Es ist wichtig, dass um 18:00 Uhr alle 16 Matches 16tel-Finales des A-Tableau laufen.</a:t>
            </a:r>
          </a:p>
          <a:p>
            <a:pPr lvl="1">
              <a:lnSpc>
                <a:spcPct val="100000"/>
              </a:lnSpc>
              <a:spcBef>
                <a:spcPts val="600"/>
              </a:spcBef>
            </a:pPr>
            <a:r>
              <a:rPr lang="de-DE" sz="1600" dirty="0"/>
              <a:t>A-Tableau-Matches mit Rookie-Beteiligung sind allenfalls bereits vorher gespielt worden. </a:t>
            </a:r>
          </a:p>
          <a:p>
            <a:pPr>
              <a:lnSpc>
                <a:spcPct val="100000"/>
              </a:lnSpc>
              <a:spcBef>
                <a:spcPts val="600"/>
              </a:spcBef>
            </a:pPr>
            <a:r>
              <a:rPr lang="de-DE" sz="1600" b="1" dirty="0"/>
              <a:t>Fokus 3: Damen Doppel Tableau A =&gt; Halbfinals spielen</a:t>
            </a:r>
          </a:p>
          <a:p>
            <a:pPr lvl="1">
              <a:lnSpc>
                <a:spcPct val="100000"/>
              </a:lnSpc>
              <a:spcBef>
                <a:spcPts val="600"/>
              </a:spcBef>
            </a:pPr>
            <a:r>
              <a:rPr lang="de-DE" sz="1600" dirty="0"/>
              <a:t>Damit das Damen Doppel Finale um 20:00 Uhr gespielt werden kann, müssen die Halbfinals des DD bis spätestens 19 Uhr ausgerufen sein. Je früher desto besser! Wenn möglich können auch MX-Partien ausgetragen werden, wenn Spielerinnen frei werden. </a:t>
            </a:r>
          </a:p>
          <a:p>
            <a:pPr lvl="1">
              <a:lnSpc>
                <a:spcPct val="100000"/>
              </a:lnSpc>
              <a:spcBef>
                <a:spcPts val="600"/>
              </a:spcBef>
            </a:pPr>
            <a:endParaRPr lang="de-DE" sz="1600" dirty="0"/>
          </a:p>
          <a:p>
            <a:pPr lvl="1">
              <a:lnSpc>
                <a:spcPct val="100000"/>
              </a:lnSpc>
              <a:spcBef>
                <a:spcPts val="600"/>
              </a:spcBef>
            </a:pPr>
            <a:endParaRPr lang="de-DE" sz="2000" dirty="0"/>
          </a:p>
          <a:p>
            <a:pPr marL="0" indent="0">
              <a:lnSpc>
                <a:spcPct val="100000"/>
              </a:lnSpc>
              <a:spcBef>
                <a:spcPts val="600"/>
              </a:spcBef>
              <a:buNone/>
            </a:pPr>
            <a:endParaRPr lang="de-DE" sz="2000" dirty="0"/>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31960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7) Elimination Phase 3 ab 19:00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Situationsanalyse</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Situationsanalyse 19:00 Uhr</a:t>
            </a:r>
          </a:p>
          <a:p>
            <a:pPr>
              <a:lnSpc>
                <a:spcPct val="100000"/>
              </a:lnSpc>
              <a:spcBef>
                <a:spcPts val="600"/>
              </a:spcBef>
            </a:pPr>
            <a:r>
              <a:rPr lang="de-DE" sz="1600" i="0" dirty="0">
                <a:solidFill>
                  <a:srgbClr val="000000"/>
                </a:solidFill>
                <a:effectLst/>
                <a:highlight>
                  <a:srgbClr val="FFFF00"/>
                </a:highlight>
                <a:latin typeface="Arial" panose="020B0604020202020204" pitchFamily="34" charset="0"/>
              </a:rPr>
              <a:t>Damen A-Tableau =&gt; Halbfinals laufen (2 Tische)</a:t>
            </a:r>
            <a:br>
              <a:rPr lang="de-DE" sz="1600" i="0" dirty="0">
                <a:solidFill>
                  <a:srgbClr val="000000"/>
                </a:solidFill>
                <a:effectLst/>
                <a:highlight>
                  <a:srgbClr val="FFFF00"/>
                </a:highlight>
                <a:latin typeface="Arial" panose="020B0604020202020204" pitchFamily="34" charset="0"/>
              </a:rPr>
            </a:br>
            <a:r>
              <a:rPr lang="de-DE" sz="1600" i="0" dirty="0">
                <a:solidFill>
                  <a:srgbClr val="000000"/>
                </a:solidFill>
                <a:effectLst/>
                <a:highlight>
                  <a:srgbClr val="FFFF00"/>
                </a:highlight>
                <a:latin typeface="Arial" panose="020B0604020202020204" pitchFamily="34" charset="0"/>
              </a:rPr>
              <a:t>Ziel 1: Finale um 20:00 Uhr </a:t>
            </a:r>
          </a:p>
          <a:p>
            <a:pPr>
              <a:lnSpc>
                <a:spcPct val="100000"/>
              </a:lnSpc>
              <a:spcBef>
                <a:spcPts val="600"/>
              </a:spcBef>
            </a:pPr>
            <a:r>
              <a:rPr lang="de-DE" sz="1600" i="0" dirty="0">
                <a:solidFill>
                  <a:srgbClr val="000000"/>
                </a:solidFill>
                <a:effectLst/>
                <a:latin typeface="Arial" panose="020B0604020202020204" pitchFamily="34" charset="0"/>
              </a:rPr>
              <a:t>Damen B-Tableau =&gt; abgeschlossen</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highlight>
                  <a:srgbClr val="FFFF00"/>
                </a:highlight>
                <a:latin typeface="Arial" panose="020B0604020202020204" pitchFamily="34" charset="0"/>
              </a:rPr>
              <a:t>OD A-Tableau =&gt; Achtelfinals laufen (8 Tische)</a:t>
            </a:r>
            <a:endParaRPr lang="de-DE" sz="1600" dirty="0">
              <a:solidFill>
                <a:srgbClr val="000000"/>
              </a:solidFill>
              <a:highlight>
                <a:srgbClr val="FFFF00"/>
              </a:highlight>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OD B-Tableau =&gt; Viertelfinals laufen (4 Tische) =&gt; oder allenfalls noch weiter fortgeschritten</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Rookies =&gt; Runde 1 abgeschlossen</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Rookies spielen ab jetzt auf 11 Tischen </a:t>
            </a:r>
            <a:br>
              <a:rPr lang="de-DE" sz="1600" i="0" dirty="0">
                <a:solidFill>
                  <a:srgbClr val="000000"/>
                </a:solidFill>
                <a:effectLst/>
                <a:latin typeface="Arial" panose="020B0604020202020204" pitchFamily="34" charset="0"/>
              </a:rPr>
            </a:br>
            <a:r>
              <a:rPr lang="de-DE" sz="1600" i="0" dirty="0">
                <a:solidFill>
                  <a:srgbClr val="000000"/>
                </a:solidFill>
                <a:effectLst/>
                <a:latin typeface="Arial" panose="020B0604020202020204" pitchFamily="34" charset="0"/>
              </a:rPr>
              <a:t>=&gt; auch bei 20 Teams können alle Spiele einer Runde in 20min abgewickelt werden (1 Satz auf 6)</a:t>
            </a:r>
            <a:br>
              <a:rPr lang="de-DE" sz="1600" i="0" dirty="0">
                <a:solidFill>
                  <a:srgbClr val="000000"/>
                </a:solidFill>
                <a:effectLst/>
                <a:latin typeface="Arial" panose="020B0604020202020204" pitchFamily="34" charset="0"/>
              </a:rPr>
            </a:br>
            <a:r>
              <a:rPr lang="de-DE" sz="1600" i="0" dirty="0">
                <a:solidFill>
                  <a:srgbClr val="000000"/>
                </a:solidFill>
                <a:effectLst/>
                <a:latin typeface="Arial" panose="020B0604020202020204" pitchFamily="34" charset="0"/>
              </a:rPr>
              <a:t>=&gt; Fokus auf Blockierungen Rookies &amp; A-Tableau oder B-Tableau!!! </a:t>
            </a:r>
            <a:br>
              <a:rPr lang="de-DE" sz="1600" i="0" dirty="0">
                <a:solidFill>
                  <a:srgbClr val="000000"/>
                </a:solidFill>
                <a:effectLst/>
                <a:latin typeface="Arial" panose="020B0604020202020204" pitchFamily="34" charset="0"/>
              </a:rPr>
            </a:br>
            <a:r>
              <a:rPr lang="de-DE" sz="1600" i="0" dirty="0">
                <a:solidFill>
                  <a:srgbClr val="000000"/>
                </a:solidFill>
                <a:effectLst/>
                <a:latin typeface="Arial" panose="020B0604020202020204" pitchFamily="34" charset="0"/>
              </a:rPr>
              <a:t>=&gt; Ziel Abschluss Rookie Qua</a:t>
            </a:r>
            <a:r>
              <a:rPr lang="de-DE" sz="1600" dirty="0">
                <a:solidFill>
                  <a:srgbClr val="000000"/>
                </a:solidFill>
                <a:latin typeface="Arial" panose="020B0604020202020204" pitchFamily="34" charset="0"/>
              </a:rPr>
              <a:t>lifikation um 21:00 Uhr </a:t>
            </a:r>
            <a:br>
              <a:rPr lang="de-DE" sz="1600" dirty="0">
                <a:solidFill>
                  <a:srgbClr val="000000"/>
                </a:solidFill>
                <a:latin typeface="Arial" panose="020B0604020202020204" pitchFamily="34" charset="0"/>
              </a:rPr>
            </a:br>
            <a:r>
              <a:rPr lang="de-DE" sz="1600" dirty="0">
                <a:solidFill>
                  <a:srgbClr val="000000"/>
                </a:solidFill>
                <a:latin typeface="Arial" panose="020B0604020202020204" pitchFamily="34" charset="0"/>
              </a:rPr>
              <a:t>=&gt; 3-4 Finalrunden à 30 Minuten (evtl. Achtelfinals, Viertelfinals, Halbfinals &amp; Finale) </a:t>
            </a:r>
            <a:endParaRPr lang="de-DE" sz="1600" dirty="0">
              <a:solidFill>
                <a:srgbClr val="000000"/>
              </a:solidFill>
              <a:highlight>
                <a:srgbClr val="FFFF00"/>
              </a:highlight>
              <a:latin typeface="Arial" panose="020B0604020202020204" pitchFamily="34" charset="0"/>
            </a:endParaRPr>
          </a:p>
          <a:p>
            <a:pPr marL="0" indent="0">
              <a:lnSpc>
                <a:spcPct val="100000"/>
              </a:lnSpc>
              <a:spcBef>
                <a:spcPts val="600"/>
              </a:spcBef>
              <a:buNone/>
            </a:pPr>
            <a:endParaRPr lang="de-DE" sz="1600" dirty="0">
              <a:highlight>
                <a:srgbClr val="FFFF00"/>
              </a:highlight>
            </a:endParaRPr>
          </a:p>
          <a:p>
            <a:pPr marL="0" indent="0">
              <a:lnSpc>
                <a:spcPct val="100000"/>
              </a:lnSpc>
              <a:spcBef>
                <a:spcPts val="600"/>
              </a:spcBef>
              <a:buNone/>
            </a:pPr>
            <a:r>
              <a:rPr lang="de-DE" sz="3200" b="1" dirty="0"/>
              <a:t>Fokus auf Zielgruppen der gelben Markierung</a:t>
            </a:r>
          </a:p>
          <a:p>
            <a:pPr marL="0" indent="0">
              <a:lnSpc>
                <a:spcPct val="100000"/>
              </a:lnSpc>
              <a:spcBef>
                <a:spcPts val="600"/>
              </a:spcBef>
              <a:buNone/>
            </a:pPr>
            <a:endParaRPr lang="de-DE" sz="1600" dirty="0">
              <a:highlight>
                <a:srgbClr val="FFFF00"/>
              </a:highlight>
            </a:endParaRP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145887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7) Elimination Phase 3 ab 19:00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Fokus Rookies &amp; Damen Finale</a:t>
            </a:r>
          </a:p>
        </p:txBody>
      </p:sp>
      <p:sp>
        <p:nvSpPr>
          <p:cNvPr id="10" name="Untertitel 2"/>
          <p:cNvSpPr>
            <a:spLocks noGrp="1"/>
          </p:cNvSpPr>
          <p:nvPr>
            <p:ph idx="1"/>
          </p:nvPr>
        </p:nvSpPr>
        <p:spPr>
          <a:xfrm>
            <a:off x="838200" y="1755575"/>
            <a:ext cx="11201400"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600" b="1" dirty="0"/>
              <a:t>Fokus 1: Damen Doppel Tableau A =&gt; Halbfinals spielen &amp; Finale um 20:00 Uhr vorbereiten</a:t>
            </a:r>
          </a:p>
          <a:p>
            <a:pPr lvl="1">
              <a:lnSpc>
                <a:spcPct val="100000"/>
              </a:lnSpc>
              <a:spcBef>
                <a:spcPts val="600"/>
              </a:spcBef>
            </a:pPr>
            <a:r>
              <a:rPr lang="de-DE" sz="1600" dirty="0"/>
              <a:t>Das Spiel um Rang 3 &amp; 4 im DD kann ausgerufen werden, sobald die Halbfinals beendet sind</a:t>
            </a:r>
          </a:p>
          <a:p>
            <a:pPr lvl="1">
              <a:lnSpc>
                <a:spcPct val="100000"/>
              </a:lnSpc>
              <a:spcBef>
                <a:spcPts val="600"/>
              </a:spcBef>
            </a:pPr>
            <a:r>
              <a:rPr lang="de-DE" sz="1600" dirty="0"/>
              <a:t>Das Finale sollte auf 20:00 Uhr ausgerufen werden. Wenn Mixed-Matches mit den beteiligten Damen warten, kann das Damen-Doppel-Finale auch vorgezogen werden. </a:t>
            </a:r>
          </a:p>
          <a:p>
            <a:pPr>
              <a:lnSpc>
                <a:spcPct val="100000"/>
              </a:lnSpc>
              <a:spcBef>
                <a:spcPts val="600"/>
              </a:spcBef>
            </a:pPr>
            <a:endParaRPr lang="de-DE" sz="1600" b="1" dirty="0"/>
          </a:p>
          <a:p>
            <a:pPr>
              <a:lnSpc>
                <a:spcPct val="100000"/>
              </a:lnSpc>
              <a:spcBef>
                <a:spcPts val="600"/>
              </a:spcBef>
            </a:pPr>
            <a:r>
              <a:rPr lang="de-DE" sz="1600" b="1" dirty="0"/>
              <a:t>Fokus 2: OD Tableau A =&gt; Best </a:t>
            </a:r>
            <a:r>
              <a:rPr lang="de-DE" sz="1600" b="1" dirty="0" err="1"/>
              <a:t>of</a:t>
            </a:r>
            <a:r>
              <a:rPr lang="de-DE" sz="1600" b="1" dirty="0"/>
              <a:t> 5 Matches abarbeiten! </a:t>
            </a:r>
          </a:p>
          <a:p>
            <a:pPr lvl="1">
              <a:lnSpc>
                <a:spcPct val="100000"/>
              </a:lnSpc>
              <a:spcBef>
                <a:spcPts val="600"/>
              </a:spcBef>
            </a:pPr>
            <a:r>
              <a:rPr lang="de-DE" sz="1600" dirty="0"/>
              <a:t>Es ist wichtig, dass um 19:00 Uhr alle 8 Matches der Achtelfinals des A-Tableau laufen.</a:t>
            </a:r>
          </a:p>
          <a:p>
            <a:pPr lvl="1">
              <a:lnSpc>
                <a:spcPct val="100000"/>
              </a:lnSpc>
              <a:spcBef>
                <a:spcPts val="600"/>
              </a:spcBef>
            </a:pPr>
            <a:r>
              <a:rPr lang="de-DE" sz="1600" dirty="0"/>
              <a:t>A-Tableau-Matches mit Rookie-Beteiligung sind allenfalls bereits vorher gespielt worden. </a:t>
            </a:r>
          </a:p>
          <a:p>
            <a:pPr>
              <a:lnSpc>
                <a:spcPct val="100000"/>
              </a:lnSpc>
              <a:spcBef>
                <a:spcPts val="600"/>
              </a:spcBef>
            </a:pPr>
            <a:endParaRPr lang="de-DE" sz="1600" b="1" dirty="0"/>
          </a:p>
          <a:p>
            <a:pPr>
              <a:lnSpc>
                <a:spcPct val="100000"/>
              </a:lnSpc>
              <a:spcBef>
                <a:spcPts val="600"/>
              </a:spcBef>
            </a:pPr>
            <a:r>
              <a:rPr lang="de-DE" sz="1600" b="1" dirty="0"/>
              <a:t>Fokus 3: Rookie-Turnier vorantreiben</a:t>
            </a:r>
          </a:p>
          <a:p>
            <a:pPr lvl="1">
              <a:lnSpc>
                <a:spcPct val="100000"/>
              </a:lnSpc>
              <a:spcBef>
                <a:spcPts val="600"/>
              </a:spcBef>
            </a:pPr>
            <a:r>
              <a:rPr lang="de-DE" sz="1600" dirty="0"/>
              <a:t>Rookies sollten von 19:00 Uhr bis 20:00 Uhr 2-3 Partien pro Stunde spielen – Tische hat es genug </a:t>
            </a:r>
            <a:r>
              <a:rPr lang="de-DE" sz="1600" dirty="0">
                <a:sym typeface="Wingdings" panose="05000000000000000000" pitchFamily="2" charset="2"/>
              </a:rPr>
              <a:t> </a:t>
            </a:r>
            <a:endParaRPr lang="de-DE" sz="2000" dirty="0"/>
          </a:p>
          <a:p>
            <a:pPr lvl="1">
              <a:lnSpc>
                <a:spcPct val="100000"/>
              </a:lnSpc>
              <a:spcBef>
                <a:spcPts val="600"/>
              </a:spcBef>
            </a:pPr>
            <a:endParaRPr lang="de-DE" sz="1600" dirty="0"/>
          </a:p>
          <a:p>
            <a:pPr lvl="1">
              <a:lnSpc>
                <a:spcPct val="100000"/>
              </a:lnSpc>
              <a:spcBef>
                <a:spcPts val="600"/>
              </a:spcBef>
            </a:pPr>
            <a:endParaRPr lang="de-DE" sz="2000" dirty="0"/>
          </a:p>
          <a:p>
            <a:pPr marL="0" indent="0">
              <a:lnSpc>
                <a:spcPct val="100000"/>
              </a:lnSpc>
              <a:spcBef>
                <a:spcPts val="600"/>
              </a:spcBef>
              <a:buNone/>
            </a:pPr>
            <a:endParaRPr lang="de-DE" sz="2000" dirty="0"/>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3465841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8) Elimination Phase 4 ab 20:00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Situationsanalyse</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Situationsanalyse 20:00 Uhr</a:t>
            </a:r>
          </a:p>
          <a:p>
            <a:pPr>
              <a:lnSpc>
                <a:spcPct val="100000"/>
              </a:lnSpc>
              <a:spcBef>
                <a:spcPts val="600"/>
              </a:spcBef>
            </a:pPr>
            <a:r>
              <a:rPr lang="de-DE" sz="1600" i="0" dirty="0">
                <a:solidFill>
                  <a:srgbClr val="000000"/>
                </a:solidFill>
                <a:effectLst/>
                <a:latin typeface="Arial" panose="020B0604020202020204" pitchFamily="34" charset="0"/>
              </a:rPr>
              <a:t>Damen A-Tableau =&gt; Finale läuft – Spiel um Rang 3 &amp; 4 läuft oder ist abgeschlossen (2 Tische)</a:t>
            </a:r>
          </a:p>
          <a:p>
            <a:pPr>
              <a:lnSpc>
                <a:spcPct val="100000"/>
              </a:lnSpc>
              <a:spcBef>
                <a:spcPts val="600"/>
              </a:spcBef>
            </a:pPr>
            <a:r>
              <a:rPr lang="de-DE" sz="1600" dirty="0">
                <a:solidFill>
                  <a:srgbClr val="000000"/>
                </a:solidFill>
                <a:highlight>
                  <a:srgbClr val="FFFF00"/>
                </a:highlight>
                <a:latin typeface="Arial" panose="020B0604020202020204" pitchFamily="34" charset="0"/>
              </a:rPr>
              <a:t>WICHTIG: Siegerfotos Damen</a:t>
            </a:r>
            <a:endParaRPr lang="de-DE" sz="1600" i="0" dirty="0">
              <a:solidFill>
                <a:srgbClr val="000000"/>
              </a:solidFill>
              <a:effectLst/>
              <a:highlight>
                <a:srgbClr val="FFFF00"/>
              </a:highlight>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Damen B-Tableau =&gt; abgeschlossen</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highlight>
                  <a:srgbClr val="FFFF00"/>
                </a:highlight>
                <a:latin typeface="Arial" panose="020B0604020202020204" pitchFamily="34" charset="0"/>
              </a:rPr>
              <a:t>OD A-Tableau =&gt; Viertelfinals laufen (4 Tische)</a:t>
            </a:r>
            <a:endParaRPr lang="de-DE" sz="1600" dirty="0">
              <a:solidFill>
                <a:srgbClr val="000000"/>
              </a:solidFill>
              <a:highlight>
                <a:srgbClr val="FFFF00"/>
              </a:highlight>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OD B-Tableau =&gt; Halbfinals laufen (2 Tische) =&gt; oder allenfalls noch weiter fortgeschritten</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Rookies =&gt; Runde 3 abgeschlossen (ideal wäre Runde 4)</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Rookies spielen ab jetzt auf 11 Tischen </a:t>
            </a:r>
            <a:br>
              <a:rPr lang="de-DE" sz="1600" i="0" dirty="0">
                <a:solidFill>
                  <a:srgbClr val="000000"/>
                </a:solidFill>
                <a:effectLst/>
                <a:latin typeface="Arial" panose="020B0604020202020204" pitchFamily="34" charset="0"/>
              </a:rPr>
            </a:br>
            <a:r>
              <a:rPr lang="de-DE" sz="1600" i="0" dirty="0">
                <a:solidFill>
                  <a:srgbClr val="000000"/>
                </a:solidFill>
                <a:effectLst/>
                <a:latin typeface="Arial" panose="020B0604020202020204" pitchFamily="34" charset="0"/>
              </a:rPr>
              <a:t>=&gt; auch bei 20 Teams können alle Spiele einer Runde in 20min abgewickelt werden (1 Satz auf 6)</a:t>
            </a:r>
            <a:br>
              <a:rPr lang="de-DE" sz="1600" i="0" dirty="0">
                <a:solidFill>
                  <a:srgbClr val="000000"/>
                </a:solidFill>
                <a:effectLst/>
                <a:latin typeface="Arial" panose="020B0604020202020204" pitchFamily="34" charset="0"/>
              </a:rPr>
            </a:br>
            <a:r>
              <a:rPr lang="de-DE" sz="1600" i="0" dirty="0">
                <a:solidFill>
                  <a:srgbClr val="000000"/>
                </a:solidFill>
                <a:effectLst/>
                <a:latin typeface="Arial" panose="020B0604020202020204" pitchFamily="34" charset="0"/>
              </a:rPr>
              <a:t>=&gt; Fokus auf Blockierungen Rookies &amp; A-Tableau oder B-Tableau!!! </a:t>
            </a:r>
            <a:br>
              <a:rPr lang="de-DE" sz="1600" i="0" dirty="0">
                <a:solidFill>
                  <a:srgbClr val="000000"/>
                </a:solidFill>
                <a:effectLst/>
                <a:latin typeface="Arial" panose="020B0604020202020204" pitchFamily="34" charset="0"/>
              </a:rPr>
            </a:br>
            <a:r>
              <a:rPr lang="de-DE" sz="1600" i="0" dirty="0">
                <a:solidFill>
                  <a:srgbClr val="000000"/>
                </a:solidFill>
                <a:effectLst/>
                <a:latin typeface="Arial" panose="020B0604020202020204" pitchFamily="34" charset="0"/>
              </a:rPr>
              <a:t>=&gt; Ziel Abschluss Rookie Qua</a:t>
            </a:r>
            <a:r>
              <a:rPr lang="de-DE" sz="1600" dirty="0">
                <a:solidFill>
                  <a:srgbClr val="000000"/>
                </a:solidFill>
                <a:latin typeface="Arial" panose="020B0604020202020204" pitchFamily="34" charset="0"/>
              </a:rPr>
              <a:t>lifikation um 21:00 Uhr </a:t>
            </a:r>
            <a:br>
              <a:rPr lang="de-DE" sz="1600" dirty="0">
                <a:solidFill>
                  <a:srgbClr val="000000"/>
                </a:solidFill>
                <a:latin typeface="Arial" panose="020B0604020202020204" pitchFamily="34" charset="0"/>
              </a:rPr>
            </a:br>
            <a:r>
              <a:rPr lang="de-DE" sz="1600" dirty="0">
                <a:solidFill>
                  <a:srgbClr val="000000"/>
                </a:solidFill>
                <a:latin typeface="Arial" panose="020B0604020202020204" pitchFamily="34" charset="0"/>
              </a:rPr>
              <a:t>=&gt; 3-4 Finalrunden à 30 Minuten (evtl. Achtelfinals, Viertelfinals, Halbfinals &amp; Finale) </a:t>
            </a:r>
            <a:endParaRPr lang="de-DE" sz="1600" dirty="0">
              <a:solidFill>
                <a:srgbClr val="000000"/>
              </a:solidFill>
              <a:highlight>
                <a:srgbClr val="FFFF00"/>
              </a:highlight>
              <a:latin typeface="Arial" panose="020B0604020202020204" pitchFamily="34" charset="0"/>
            </a:endParaRPr>
          </a:p>
          <a:p>
            <a:pPr marL="0" indent="0">
              <a:lnSpc>
                <a:spcPct val="100000"/>
              </a:lnSpc>
              <a:spcBef>
                <a:spcPts val="600"/>
              </a:spcBef>
              <a:buNone/>
            </a:pPr>
            <a:endParaRPr lang="de-DE" sz="1600" dirty="0">
              <a:highlight>
                <a:srgbClr val="FFFF00"/>
              </a:highlight>
            </a:endParaRPr>
          </a:p>
          <a:p>
            <a:pPr marL="0" indent="0">
              <a:lnSpc>
                <a:spcPct val="100000"/>
              </a:lnSpc>
              <a:spcBef>
                <a:spcPts val="600"/>
              </a:spcBef>
              <a:buNone/>
            </a:pPr>
            <a:r>
              <a:rPr lang="de-DE" sz="3200" b="1" dirty="0"/>
              <a:t>Fokus auf Zielgruppen der gelben Markierung</a:t>
            </a:r>
          </a:p>
          <a:p>
            <a:pPr marL="0" indent="0">
              <a:lnSpc>
                <a:spcPct val="100000"/>
              </a:lnSpc>
              <a:spcBef>
                <a:spcPts val="600"/>
              </a:spcBef>
              <a:buNone/>
            </a:pPr>
            <a:endParaRPr lang="de-DE" sz="1600" dirty="0">
              <a:highlight>
                <a:srgbClr val="FFFF00"/>
              </a:highlight>
            </a:endParaRP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103662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8) Elimination Phase 4 ab 20:00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Vorbereitung OD Halbfinale</a:t>
            </a:r>
          </a:p>
        </p:txBody>
      </p:sp>
      <p:sp>
        <p:nvSpPr>
          <p:cNvPr id="10" name="Untertitel 2"/>
          <p:cNvSpPr>
            <a:spLocks noGrp="1"/>
          </p:cNvSpPr>
          <p:nvPr>
            <p:ph idx="1"/>
          </p:nvPr>
        </p:nvSpPr>
        <p:spPr>
          <a:xfrm>
            <a:off x="838200" y="1755575"/>
            <a:ext cx="11201400"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600" b="1" dirty="0"/>
              <a:t>Fokus 1: OD Tableau A =&gt; Best </a:t>
            </a:r>
            <a:r>
              <a:rPr lang="de-DE" sz="1600" b="1" dirty="0" err="1"/>
              <a:t>of</a:t>
            </a:r>
            <a:r>
              <a:rPr lang="de-DE" sz="1600" b="1" dirty="0"/>
              <a:t> 5 Matches abarbeiten! </a:t>
            </a:r>
          </a:p>
          <a:p>
            <a:pPr lvl="1">
              <a:lnSpc>
                <a:spcPct val="100000"/>
              </a:lnSpc>
              <a:spcBef>
                <a:spcPts val="600"/>
              </a:spcBef>
            </a:pPr>
            <a:r>
              <a:rPr lang="de-DE" sz="1600" dirty="0"/>
              <a:t>Es ist wichtig, dass um 20:00 Uhr alle 4 Matches der Viertelfinals des A-Tableau laufen.</a:t>
            </a:r>
          </a:p>
          <a:p>
            <a:pPr lvl="1">
              <a:lnSpc>
                <a:spcPct val="100000"/>
              </a:lnSpc>
              <a:spcBef>
                <a:spcPts val="600"/>
              </a:spcBef>
            </a:pPr>
            <a:r>
              <a:rPr lang="de-DE" sz="1600" dirty="0"/>
              <a:t>A-Tableau-Matches mit Rookie-Beteiligung sind allenfalls bereits vorher gespielt worden. </a:t>
            </a:r>
          </a:p>
          <a:p>
            <a:pPr>
              <a:lnSpc>
                <a:spcPct val="100000"/>
              </a:lnSpc>
              <a:spcBef>
                <a:spcPts val="600"/>
              </a:spcBef>
            </a:pPr>
            <a:endParaRPr lang="de-DE" sz="1600" b="1" dirty="0"/>
          </a:p>
          <a:p>
            <a:pPr>
              <a:lnSpc>
                <a:spcPct val="100000"/>
              </a:lnSpc>
              <a:spcBef>
                <a:spcPts val="600"/>
              </a:spcBef>
            </a:pPr>
            <a:r>
              <a:rPr lang="de-DE" sz="1600" b="1" dirty="0"/>
              <a:t>Fokus 2: Rookie-Turnier vorantreiben</a:t>
            </a:r>
          </a:p>
          <a:p>
            <a:pPr lvl="1">
              <a:lnSpc>
                <a:spcPct val="100000"/>
              </a:lnSpc>
              <a:spcBef>
                <a:spcPts val="600"/>
              </a:spcBef>
            </a:pPr>
            <a:r>
              <a:rPr lang="de-DE" sz="1600" dirty="0"/>
              <a:t>Rookies sollten von 20:00 Uhr bis 21:00 Uhr 2-3 Partien pro Stunde spielen – Tische hat es genug </a:t>
            </a:r>
            <a:r>
              <a:rPr lang="de-DE" sz="1600" dirty="0">
                <a:sym typeface="Wingdings" panose="05000000000000000000" pitchFamily="2" charset="2"/>
              </a:rPr>
              <a:t> </a:t>
            </a:r>
            <a:endParaRPr lang="de-DE" sz="2000" dirty="0"/>
          </a:p>
          <a:p>
            <a:pPr>
              <a:lnSpc>
                <a:spcPct val="100000"/>
              </a:lnSpc>
              <a:spcBef>
                <a:spcPts val="600"/>
              </a:spcBef>
            </a:pPr>
            <a:endParaRPr lang="de-DE" sz="1600" b="1" dirty="0"/>
          </a:p>
          <a:p>
            <a:pPr>
              <a:lnSpc>
                <a:spcPct val="100000"/>
              </a:lnSpc>
              <a:spcBef>
                <a:spcPts val="600"/>
              </a:spcBef>
            </a:pPr>
            <a:r>
              <a:rPr lang="de-DE" sz="1600" b="1" dirty="0"/>
              <a:t>Fokus 3: Spielbare Mixed-Matches austragen</a:t>
            </a:r>
          </a:p>
          <a:p>
            <a:pPr lvl="1">
              <a:lnSpc>
                <a:spcPct val="100000"/>
              </a:lnSpc>
              <a:spcBef>
                <a:spcPts val="600"/>
              </a:spcBef>
            </a:pPr>
            <a:r>
              <a:rPr lang="de-DE" sz="1600" dirty="0"/>
              <a:t>Nur spielbare Partien mit ausgeschiedenen Spielerinnen und Spielern </a:t>
            </a:r>
          </a:p>
          <a:p>
            <a:pPr lvl="1">
              <a:lnSpc>
                <a:spcPct val="100000"/>
              </a:lnSpc>
              <a:spcBef>
                <a:spcPts val="600"/>
              </a:spcBef>
            </a:pPr>
            <a:r>
              <a:rPr lang="de-DE" sz="1600" dirty="0"/>
              <a:t>Keine Gefährdung des Ziels, die Halbfinals um 21:00 Uhr zu starten</a:t>
            </a:r>
            <a:endParaRPr lang="de-DE" sz="2000" dirty="0"/>
          </a:p>
          <a:p>
            <a:pPr marL="457200" lvl="1" indent="0">
              <a:lnSpc>
                <a:spcPct val="100000"/>
              </a:lnSpc>
              <a:spcBef>
                <a:spcPts val="600"/>
              </a:spcBef>
              <a:buNone/>
            </a:pPr>
            <a:endParaRPr lang="de-DE" sz="1600" dirty="0"/>
          </a:p>
          <a:p>
            <a:pPr lvl="1">
              <a:lnSpc>
                <a:spcPct val="100000"/>
              </a:lnSpc>
              <a:spcBef>
                <a:spcPts val="600"/>
              </a:spcBef>
            </a:pPr>
            <a:endParaRPr lang="de-DE" sz="2000" dirty="0"/>
          </a:p>
          <a:p>
            <a:pPr marL="0" indent="0">
              <a:lnSpc>
                <a:spcPct val="100000"/>
              </a:lnSpc>
              <a:spcBef>
                <a:spcPts val="600"/>
              </a:spcBef>
              <a:buNone/>
            </a:pPr>
            <a:endParaRPr lang="de-DE" sz="2000" dirty="0"/>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4023509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9) Elimination Phase 5 ab 21:00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Situationsanalyse</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Situationsanalyse 21:00 Uhr</a:t>
            </a:r>
          </a:p>
          <a:p>
            <a:pPr>
              <a:lnSpc>
                <a:spcPct val="100000"/>
              </a:lnSpc>
              <a:spcBef>
                <a:spcPts val="600"/>
              </a:spcBef>
            </a:pPr>
            <a:r>
              <a:rPr lang="de-DE" sz="1600" i="0" dirty="0">
                <a:solidFill>
                  <a:srgbClr val="000000"/>
                </a:solidFill>
                <a:effectLst/>
                <a:latin typeface="Arial" panose="020B0604020202020204" pitchFamily="34" charset="0"/>
              </a:rPr>
              <a:t>Damen A-Tableau =&gt; abgeschlossen</a:t>
            </a:r>
          </a:p>
          <a:p>
            <a:pPr>
              <a:lnSpc>
                <a:spcPct val="100000"/>
              </a:lnSpc>
              <a:spcBef>
                <a:spcPts val="600"/>
              </a:spcBef>
            </a:pPr>
            <a:r>
              <a:rPr lang="de-DE" sz="1600" i="0" dirty="0">
                <a:solidFill>
                  <a:srgbClr val="000000"/>
                </a:solidFill>
                <a:effectLst/>
                <a:latin typeface="Arial" panose="020B0604020202020204" pitchFamily="34" charset="0"/>
              </a:rPr>
              <a:t>Damen B-Tableau =&gt; abgeschlossen</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highlight>
                  <a:srgbClr val="FFFF00"/>
                </a:highlight>
                <a:latin typeface="Arial" panose="020B0604020202020204" pitchFamily="34" charset="0"/>
              </a:rPr>
              <a:t>OD A-Tableau =&gt; Halbfinals laufen (2 Tische) =&gt; Direkt nach den Halbfinals wird das Spiel um Rang 3 &amp; 4 gestartet</a:t>
            </a:r>
            <a:endParaRPr lang="de-DE" sz="1600" dirty="0">
              <a:solidFill>
                <a:srgbClr val="000000"/>
              </a:solidFill>
              <a:highlight>
                <a:srgbClr val="FFFF00"/>
              </a:highlight>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OD B-Tableau =&gt; Finals &amp; Spiel um Rang 3 &amp; 4 laufen (2 Tische)</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Rookies =&gt; Qualifikation abgeschlossen</a:t>
            </a:r>
            <a:br>
              <a:rPr lang="de-DE" sz="1600" i="0" dirty="0">
                <a:solidFill>
                  <a:srgbClr val="000000"/>
                </a:solidFill>
                <a:effectLst/>
                <a:latin typeface="Arial" panose="020B0604020202020204" pitchFamily="34" charset="0"/>
              </a:rPr>
            </a:br>
            <a:r>
              <a:rPr lang="de-DE" sz="1600" i="0" dirty="0">
                <a:solidFill>
                  <a:srgbClr val="000000"/>
                </a:solidFill>
                <a:effectLst/>
                <a:latin typeface="Arial" panose="020B0604020202020204" pitchFamily="34" charset="0"/>
              </a:rPr>
              <a:t>Start Elimination </a:t>
            </a:r>
          </a:p>
          <a:p>
            <a:pPr>
              <a:lnSpc>
                <a:spcPct val="100000"/>
              </a:lnSpc>
              <a:spcBef>
                <a:spcPts val="600"/>
              </a:spcBef>
            </a:pPr>
            <a:r>
              <a:rPr lang="de-DE" sz="1600" dirty="0">
                <a:solidFill>
                  <a:srgbClr val="000000"/>
                </a:solidFill>
                <a:latin typeface="Arial" panose="020B0604020202020204" pitchFamily="34" charset="0"/>
              </a:rPr>
              <a:t>Mixed Partien können gespielt werden, wenn alle Beteiligten aus OD &amp; DD &amp; RD ausgeschieden sind. </a:t>
            </a:r>
            <a:endParaRPr lang="de-DE" sz="1600" i="0" dirty="0">
              <a:solidFill>
                <a:srgbClr val="000000"/>
              </a:solidFill>
              <a:effectLst/>
              <a:latin typeface="Arial" panose="020B0604020202020204" pitchFamily="34" charset="0"/>
            </a:endParaRPr>
          </a:p>
          <a:p>
            <a:pPr>
              <a:lnSpc>
                <a:spcPct val="100000"/>
              </a:lnSpc>
              <a:spcBef>
                <a:spcPts val="600"/>
              </a:spcBef>
            </a:pPr>
            <a:endParaRPr lang="de-DE" sz="1600" dirty="0">
              <a:solidFill>
                <a:srgbClr val="000000"/>
              </a:solidFill>
              <a:highlight>
                <a:srgbClr val="FFFF00"/>
              </a:highlight>
              <a:latin typeface="Arial" panose="020B0604020202020204" pitchFamily="34" charset="0"/>
            </a:endParaRP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1547030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8) Elimination Phase 5 ab 21:00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Vorbereitung OD Finale</a:t>
            </a:r>
          </a:p>
        </p:txBody>
      </p:sp>
      <p:sp>
        <p:nvSpPr>
          <p:cNvPr id="10" name="Untertitel 2"/>
          <p:cNvSpPr>
            <a:spLocks noGrp="1"/>
          </p:cNvSpPr>
          <p:nvPr>
            <p:ph idx="1"/>
          </p:nvPr>
        </p:nvSpPr>
        <p:spPr>
          <a:xfrm>
            <a:off x="838200" y="1755575"/>
            <a:ext cx="11201400"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600" b="1" dirty="0"/>
              <a:t>Fokus 1: OD Tableau A =&gt; Best </a:t>
            </a:r>
            <a:r>
              <a:rPr lang="de-DE" sz="1600" b="1" dirty="0" err="1"/>
              <a:t>of</a:t>
            </a:r>
            <a:r>
              <a:rPr lang="de-DE" sz="1600" b="1" dirty="0"/>
              <a:t> 5 Matches abarbeiten! </a:t>
            </a:r>
          </a:p>
          <a:p>
            <a:pPr lvl="1">
              <a:lnSpc>
                <a:spcPct val="100000"/>
              </a:lnSpc>
              <a:spcBef>
                <a:spcPts val="600"/>
              </a:spcBef>
            </a:pPr>
            <a:r>
              <a:rPr lang="de-DE" sz="1600" dirty="0"/>
              <a:t>Es ist wichtig, dass um 21:00 Uhr die beiden Halbfinals des A-Tableau laufen.</a:t>
            </a:r>
          </a:p>
          <a:p>
            <a:pPr marL="0" indent="0">
              <a:lnSpc>
                <a:spcPct val="100000"/>
              </a:lnSpc>
              <a:spcBef>
                <a:spcPts val="600"/>
              </a:spcBef>
              <a:buNone/>
            </a:pPr>
            <a:endParaRPr lang="de-DE" sz="1600" b="1" dirty="0"/>
          </a:p>
          <a:p>
            <a:pPr>
              <a:lnSpc>
                <a:spcPct val="100000"/>
              </a:lnSpc>
              <a:spcBef>
                <a:spcPts val="600"/>
              </a:spcBef>
            </a:pPr>
            <a:r>
              <a:rPr lang="de-DE" sz="1600" b="1" dirty="0"/>
              <a:t>Fokus 2: Rookie-Turnier vorantreiben</a:t>
            </a:r>
          </a:p>
          <a:p>
            <a:pPr lvl="1">
              <a:lnSpc>
                <a:spcPct val="100000"/>
              </a:lnSpc>
              <a:spcBef>
                <a:spcPts val="600"/>
              </a:spcBef>
            </a:pPr>
            <a:r>
              <a:rPr lang="de-DE" sz="1600" dirty="0"/>
              <a:t>Elimination Rookies </a:t>
            </a:r>
            <a:endParaRPr lang="de-DE" sz="2000" dirty="0"/>
          </a:p>
          <a:p>
            <a:pPr>
              <a:lnSpc>
                <a:spcPct val="100000"/>
              </a:lnSpc>
              <a:spcBef>
                <a:spcPts val="600"/>
              </a:spcBef>
            </a:pPr>
            <a:endParaRPr lang="de-DE" sz="1600" b="1" dirty="0"/>
          </a:p>
          <a:p>
            <a:pPr>
              <a:lnSpc>
                <a:spcPct val="100000"/>
              </a:lnSpc>
              <a:spcBef>
                <a:spcPts val="600"/>
              </a:spcBef>
            </a:pPr>
            <a:r>
              <a:rPr lang="de-DE" sz="1600" b="1" dirty="0"/>
              <a:t>Fokus 3: Spielbare Mixed-Matches austragen</a:t>
            </a:r>
          </a:p>
          <a:p>
            <a:pPr lvl="1">
              <a:lnSpc>
                <a:spcPct val="100000"/>
              </a:lnSpc>
              <a:spcBef>
                <a:spcPts val="600"/>
              </a:spcBef>
            </a:pPr>
            <a:r>
              <a:rPr lang="de-DE" sz="1600" dirty="0"/>
              <a:t>Nur spielbare Partien mit ausgeschiedenen Spielerinnen und Spielern </a:t>
            </a:r>
          </a:p>
          <a:p>
            <a:pPr lvl="1">
              <a:lnSpc>
                <a:spcPct val="100000"/>
              </a:lnSpc>
              <a:spcBef>
                <a:spcPts val="600"/>
              </a:spcBef>
            </a:pPr>
            <a:r>
              <a:rPr lang="de-DE" sz="1600" dirty="0"/>
              <a:t>Keine Gefährdung des Ziels, das Finale um 22:00 Uhr zu starten</a:t>
            </a:r>
            <a:endParaRPr lang="de-DE" sz="2000" dirty="0"/>
          </a:p>
          <a:p>
            <a:pPr marL="457200" lvl="1" indent="0">
              <a:lnSpc>
                <a:spcPct val="100000"/>
              </a:lnSpc>
              <a:spcBef>
                <a:spcPts val="600"/>
              </a:spcBef>
              <a:buNone/>
            </a:pPr>
            <a:endParaRPr lang="de-DE" sz="1600" dirty="0"/>
          </a:p>
          <a:p>
            <a:pPr lvl="1">
              <a:lnSpc>
                <a:spcPct val="100000"/>
              </a:lnSpc>
              <a:spcBef>
                <a:spcPts val="600"/>
              </a:spcBef>
            </a:pPr>
            <a:endParaRPr lang="de-DE" sz="2000" dirty="0"/>
          </a:p>
          <a:p>
            <a:pPr marL="0" indent="0">
              <a:lnSpc>
                <a:spcPct val="100000"/>
              </a:lnSpc>
              <a:spcBef>
                <a:spcPts val="600"/>
              </a:spcBef>
              <a:buNone/>
            </a:pPr>
            <a:endParaRPr lang="de-DE" sz="2000" dirty="0"/>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290326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9) Elimination Phase 6 ab 22:00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Situationsanalyse</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Situationsanalyse 22:00 Uhr</a:t>
            </a:r>
          </a:p>
          <a:p>
            <a:pPr>
              <a:lnSpc>
                <a:spcPct val="100000"/>
              </a:lnSpc>
              <a:spcBef>
                <a:spcPts val="600"/>
              </a:spcBef>
            </a:pPr>
            <a:r>
              <a:rPr lang="de-DE" sz="1600" i="0" dirty="0">
                <a:solidFill>
                  <a:srgbClr val="000000"/>
                </a:solidFill>
                <a:effectLst/>
                <a:latin typeface="Arial" panose="020B0604020202020204" pitchFamily="34" charset="0"/>
              </a:rPr>
              <a:t>Damen A-Tableau =&gt; abgeschlossen</a:t>
            </a:r>
          </a:p>
          <a:p>
            <a:pPr>
              <a:lnSpc>
                <a:spcPct val="100000"/>
              </a:lnSpc>
              <a:spcBef>
                <a:spcPts val="600"/>
              </a:spcBef>
            </a:pPr>
            <a:r>
              <a:rPr lang="de-DE" sz="1600" i="0" dirty="0">
                <a:solidFill>
                  <a:srgbClr val="000000"/>
                </a:solidFill>
                <a:effectLst/>
                <a:latin typeface="Arial" panose="020B0604020202020204" pitchFamily="34" charset="0"/>
              </a:rPr>
              <a:t>Damen B-Tableau =&gt; abgeschlossen</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OD A-Tableau =&gt; Finale läuft</a:t>
            </a:r>
          </a:p>
          <a:p>
            <a:pPr>
              <a:lnSpc>
                <a:spcPct val="100000"/>
              </a:lnSpc>
              <a:spcBef>
                <a:spcPts val="600"/>
              </a:spcBef>
            </a:pPr>
            <a:r>
              <a:rPr lang="de-DE" sz="1600" dirty="0">
                <a:solidFill>
                  <a:srgbClr val="000000"/>
                </a:solidFill>
                <a:highlight>
                  <a:srgbClr val="FFFF00"/>
                </a:highlight>
                <a:latin typeface="Arial" panose="020B0604020202020204" pitchFamily="34" charset="0"/>
              </a:rPr>
              <a:t>WICHTIG: Siegerfotos OD! </a:t>
            </a:r>
          </a:p>
          <a:p>
            <a:pPr>
              <a:lnSpc>
                <a:spcPct val="100000"/>
              </a:lnSpc>
              <a:spcBef>
                <a:spcPts val="600"/>
              </a:spcBef>
            </a:pPr>
            <a:r>
              <a:rPr lang="de-DE" sz="1600" i="0" dirty="0">
                <a:solidFill>
                  <a:srgbClr val="000000"/>
                </a:solidFill>
                <a:effectLst/>
                <a:latin typeface="Arial" panose="020B0604020202020204" pitchFamily="34" charset="0"/>
              </a:rPr>
              <a:t>OD B-Tableau =&gt; Finals &amp; Spiel um Rang 3 &amp; 4 laufen (2 Tische)</a:t>
            </a:r>
            <a:endParaRPr lang="de-DE" sz="1600" dirty="0">
              <a:solidFill>
                <a:srgbClr val="000000"/>
              </a:solidFill>
              <a:latin typeface="Arial" panose="020B0604020202020204" pitchFamily="34" charset="0"/>
            </a:endParaRPr>
          </a:p>
          <a:p>
            <a:pPr>
              <a:lnSpc>
                <a:spcPct val="100000"/>
              </a:lnSpc>
              <a:spcBef>
                <a:spcPts val="600"/>
              </a:spcBef>
            </a:pPr>
            <a:r>
              <a:rPr lang="de-DE" sz="1600" i="0" dirty="0">
                <a:solidFill>
                  <a:srgbClr val="000000"/>
                </a:solidFill>
                <a:effectLst/>
                <a:latin typeface="Arial" panose="020B0604020202020204" pitchFamily="34" charset="0"/>
              </a:rPr>
              <a:t>Rookies =&gt; Elimination läuft (Runde 3 läuft) </a:t>
            </a:r>
          </a:p>
          <a:p>
            <a:pPr>
              <a:lnSpc>
                <a:spcPct val="100000"/>
              </a:lnSpc>
              <a:spcBef>
                <a:spcPts val="600"/>
              </a:spcBef>
            </a:pPr>
            <a:r>
              <a:rPr lang="de-DE" sz="1600" dirty="0">
                <a:solidFill>
                  <a:srgbClr val="000000"/>
                </a:solidFill>
                <a:highlight>
                  <a:srgbClr val="FFFF00"/>
                </a:highlight>
                <a:latin typeface="Arial" panose="020B0604020202020204" pitchFamily="34" charset="0"/>
              </a:rPr>
              <a:t>WICHTIG: Siegerfotos Rookies</a:t>
            </a:r>
            <a:endParaRPr lang="de-DE" sz="1600" i="0" dirty="0">
              <a:solidFill>
                <a:srgbClr val="000000"/>
              </a:solidFill>
              <a:effectLst/>
              <a:highlight>
                <a:srgbClr val="FFFF00"/>
              </a:highlight>
              <a:latin typeface="Arial" panose="020B0604020202020204" pitchFamily="34" charset="0"/>
            </a:endParaRPr>
          </a:p>
          <a:p>
            <a:pPr>
              <a:lnSpc>
                <a:spcPct val="100000"/>
              </a:lnSpc>
              <a:spcBef>
                <a:spcPts val="600"/>
              </a:spcBef>
            </a:pPr>
            <a:r>
              <a:rPr lang="de-DE" sz="1600" dirty="0">
                <a:solidFill>
                  <a:srgbClr val="000000"/>
                </a:solidFill>
                <a:latin typeface="Arial" panose="020B0604020202020204" pitchFamily="34" charset="0"/>
              </a:rPr>
              <a:t>Mixed Partien können gespielt werden, wenn alle Beteiligten aus OD &amp; DD &amp; RD ausgeschieden sind. </a:t>
            </a:r>
            <a:endParaRPr lang="de-DE" sz="1600" i="0" dirty="0">
              <a:solidFill>
                <a:srgbClr val="000000"/>
              </a:solidFill>
              <a:effectLst/>
              <a:latin typeface="Arial" panose="020B0604020202020204" pitchFamily="34" charset="0"/>
            </a:endParaRPr>
          </a:p>
          <a:p>
            <a:pPr>
              <a:lnSpc>
                <a:spcPct val="100000"/>
              </a:lnSpc>
              <a:spcBef>
                <a:spcPts val="600"/>
              </a:spcBef>
            </a:pPr>
            <a:endParaRPr lang="de-DE" sz="1600" dirty="0">
              <a:solidFill>
                <a:srgbClr val="000000"/>
              </a:solidFill>
              <a:highlight>
                <a:srgbClr val="FFFF00"/>
              </a:highlight>
              <a:latin typeface="Arial" panose="020B0604020202020204" pitchFamily="34" charset="0"/>
            </a:endParaRP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2471190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Themen im Überblick</a:t>
            </a:r>
          </a:p>
        </p:txBody>
      </p:sp>
      <p:sp>
        <p:nvSpPr>
          <p:cNvPr id="10" name="Untertitel 2"/>
          <p:cNvSpPr>
            <a:spLocks noGrp="1"/>
          </p:cNvSpPr>
          <p:nvPr>
            <p:ph idx="1"/>
          </p:nvPr>
        </p:nvSpPr>
        <p:spPr>
          <a:xfrm>
            <a:off x="838200" y="1755576"/>
            <a:ext cx="10515600" cy="4351338"/>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342900" indent="-342900">
              <a:lnSpc>
                <a:spcPct val="100000"/>
              </a:lnSpc>
              <a:spcBef>
                <a:spcPts val="600"/>
              </a:spcBef>
              <a:buFont typeface="+mj-lt"/>
              <a:buAutoNum type="arabicPeriod"/>
            </a:pPr>
            <a:r>
              <a:rPr lang="de-CH" sz="1800" dirty="0"/>
              <a:t>Vorbereitung Turniertag </a:t>
            </a:r>
          </a:p>
          <a:p>
            <a:pPr marL="342900" indent="-342900">
              <a:lnSpc>
                <a:spcPct val="100000"/>
              </a:lnSpc>
              <a:spcBef>
                <a:spcPts val="600"/>
              </a:spcBef>
              <a:buFont typeface="+mj-lt"/>
              <a:buAutoNum type="arabicPeriod"/>
            </a:pPr>
            <a:r>
              <a:rPr lang="de-CH" sz="1800" dirty="0"/>
              <a:t>Ziele Turniertag</a:t>
            </a:r>
          </a:p>
          <a:p>
            <a:pPr marL="342900" indent="-342900">
              <a:lnSpc>
                <a:spcPct val="100000"/>
              </a:lnSpc>
              <a:spcBef>
                <a:spcPts val="600"/>
              </a:spcBef>
              <a:buFont typeface="+mj-lt"/>
              <a:buAutoNum type="arabicPeriod"/>
            </a:pPr>
            <a:r>
              <a:rPr lang="de-CH" sz="1800" dirty="0"/>
              <a:t>Turniertag bis 10:00 Uhr</a:t>
            </a:r>
          </a:p>
          <a:p>
            <a:pPr marL="342900" indent="-342900">
              <a:lnSpc>
                <a:spcPct val="100000"/>
              </a:lnSpc>
              <a:spcBef>
                <a:spcPts val="600"/>
              </a:spcBef>
              <a:buFont typeface="+mj-lt"/>
              <a:buAutoNum type="arabicPeriod"/>
            </a:pPr>
            <a:r>
              <a:rPr lang="de-CH" sz="1800" dirty="0"/>
              <a:t>Qualifikation bis 13:00 Uhr: Fokus Tisch-Auslastung &amp; Vorbereitung Mixed-Doppel</a:t>
            </a:r>
          </a:p>
          <a:p>
            <a:pPr marL="342900" indent="-342900">
              <a:lnSpc>
                <a:spcPct val="100000"/>
              </a:lnSpc>
              <a:spcBef>
                <a:spcPts val="600"/>
              </a:spcBef>
              <a:buFont typeface="+mj-lt"/>
              <a:buAutoNum type="arabicPeriod"/>
            </a:pPr>
            <a:r>
              <a:rPr lang="de-CH" sz="1800" dirty="0"/>
              <a:t>Qualifikation ab 13:00 Uhr: Fokus Tisch-Auslastung &amp; Vorbereitung Elimination</a:t>
            </a:r>
          </a:p>
          <a:p>
            <a:pPr marL="342900" indent="-342900">
              <a:lnSpc>
                <a:spcPct val="100000"/>
              </a:lnSpc>
              <a:spcBef>
                <a:spcPts val="600"/>
              </a:spcBef>
              <a:buFont typeface="+mj-lt"/>
              <a:buAutoNum type="arabicPeriod"/>
            </a:pPr>
            <a:r>
              <a:rPr lang="de-CH" sz="1800" dirty="0"/>
              <a:t>Elimination Phase 1 ab 17:00 Uhr: Vorbereitung Start Rookies</a:t>
            </a:r>
          </a:p>
          <a:p>
            <a:pPr marL="342900" indent="-342900">
              <a:lnSpc>
                <a:spcPct val="100000"/>
              </a:lnSpc>
              <a:spcBef>
                <a:spcPts val="600"/>
              </a:spcBef>
              <a:buFont typeface="+mj-lt"/>
              <a:buAutoNum type="arabicPeriod"/>
            </a:pPr>
            <a:r>
              <a:rPr lang="de-CH" sz="1800" dirty="0"/>
              <a:t>Elimination Phase 2 ab 18:00 Uhr: Fokus Blockierungen Rookies</a:t>
            </a:r>
          </a:p>
          <a:p>
            <a:pPr marL="342900" indent="-342900">
              <a:lnSpc>
                <a:spcPct val="100000"/>
              </a:lnSpc>
              <a:spcBef>
                <a:spcPts val="600"/>
              </a:spcBef>
              <a:buFont typeface="+mj-lt"/>
              <a:buAutoNum type="arabicPeriod"/>
            </a:pPr>
            <a:r>
              <a:rPr lang="de-CH" sz="1800" dirty="0"/>
              <a:t>Elimination Phase 3 ab 19:00 Uhr: Fokus Rookies &amp; Vorbereitung Damen Finale</a:t>
            </a:r>
          </a:p>
          <a:p>
            <a:pPr marL="342900" indent="-342900">
              <a:lnSpc>
                <a:spcPct val="100000"/>
              </a:lnSpc>
              <a:spcBef>
                <a:spcPts val="600"/>
              </a:spcBef>
              <a:buFont typeface="+mj-lt"/>
              <a:buAutoNum type="arabicPeriod"/>
            </a:pPr>
            <a:r>
              <a:rPr lang="de-CH" sz="1800" dirty="0"/>
              <a:t>Elimination Phase 4 ab 20:00 Uhr: Vorbereitung OD Halbfinale</a:t>
            </a:r>
          </a:p>
          <a:p>
            <a:pPr marL="342900" indent="-342900">
              <a:lnSpc>
                <a:spcPct val="100000"/>
              </a:lnSpc>
              <a:spcBef>
                <a:spcPts val="600"/>
              </a:spcBef>
              <a:buFont typeface="+mj-lt"/>
              <a:buAutoNum type="arabicPeriod"/>
            </a:pPr>
            <a:r>
              <a:rPr lang="de-CH" sz="1800" dirty="0"/>
              <a:t>Elimination Phase 5 ab 21:00 Uhr: Vorbereitung Herren Finale </a:t>
            </a:r>
          </a:p>
          <a:p>
            <a:pPr marL="342900" indent="-342900">
              <a:lnSpc>
                <a:spcPct val="100000"/>
              </a:lnSpc>
              <a:spcBef>
                <a:spcPts val="600"/>
              </a:spcBef>
              <a:buFont typeface="+mj-lt"/>
              <a:buAutoNum type="arabicPeriod"/>
            </a:pPr>
            <a:r>
              <a:rPr lang="de-CH" sz="1800" dirty="0"/>
              <a:t>Elimination Phase 6 ab 22:00 Uhr: Herren Finale &amp; Mixed</a:t>
            </a:r>
          </a:p>
          <a:p>
            <a:pPr marL="342900" indent="-342900">
              <a:lnSpc>
                <a:spcPct val="100000"/>
              </a:lnSpc>
              <a:spcBef>
                <a:spcPts val="600"/>
              </a:spcBef>
              <a:buFont typeface="+mj-lt"/>
              <a:buAutoNum type="arabicPeriod"/>
            </a:pPr>
            <a:r>
              <a:rPr lang="de-CH" sz="1800" dirty="0"/>
              <a:t>Elimination Phase 7: Mixed abschliessen</a:t>
            </a: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764757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9) Elimination Phase 6 ab 22:00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Fokus Mixed nach Finale OD</a:t>
            </a:r>
          </a:p>
        </p:txBody>
      </p:sp>
      <p:sp>
        <p:nvSpPr>
          <p:cNvPr id="10" name="Untertitel 2"/>
          <p:cNvSpPr>
            <a:spLocks noGrp="1"/>
          </p:cNvSpPr>
          <p:nvPr>
            <p:ph idx="1"/>
          </p:nvPr>
        </p:nvSpPr>
        <p:spPr>
          <a:xfrm>
            <a:off x="838200" y="1755575"/>
            <a:ext cx="11201400"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600" b="1" dirty="0"/>
              <a:t>Fokus 1: OD Tableau A =&gt; Best </a:t>
            </a:r>
            <a:r>
              <a:rPr lang="de-DE" sz="1600" b="1" dirty="0" err="1"/>
              <a:t>of</a:t>
            </a:r>
            <a:r>
              <a:rPr lang="de-DE" sz="1600" b="1" dirty="0"/>
              <a:t> 5 Matches abarbeiten! </a:t>
            </a:r>
          </a:p>
          <a:p>
            <a:pPr lvl="1">
              <a:lnSpc>
                <a:spcPct val="100000"/>
              </a:lnSpc>
              <a:spcBef>
                <a:spcPts val="600"/>
              </a:spcBef>
            </a:pPr>
            <a:r>
              <a:rPr lang="de-DE" sz="1600" dirty="0">
                <a:highlight>
                  <a:srgbClr val="FFFF00"/>
                </a:highlight>
              </a:rPr>
              <a:t>Finale läuft: Siegerfotos nicht vergessen! </a:t>
            </a:r>
          </a:p>
          <a:p>
            <a:pPr marL="0" indent="0">
              <a:lnSpc>
                <a:spcPct val="100000"/>
              </a:lnSpc>
              <a:spcBef>
                <a:spcPts val="600"/>
              </a:spcBef>
              <a:buNone/>
            </a:pPr>
            <a:endParaRPr lang="de-DE" sz="1600" b="1" dirty="0"/>
          </a:p>
          <a:p>
            <a:pPr>
              <a:lnSpc>
                <a:spcPct val="100000"/>
              </a:lnSpc>
              <a:spcBef>
                <a:spcPts val="600"/>
              </a:spcBef>
            </a:pPr>
            <a:r>
              <a:rPr lang="de-DE" sz="1600" b="1" dirty="0"/>
              <a:t>Fokus 2: Rookie-Turnier </a:t>
            </a:r>
            <a:r>
              <a:rPr lang="de-DE" sz="1600" b="1" dirty="0" err="1"/>
              <a:t>abschliessen</a:t>
            </a:r>
            <a:endParaRPr lang="de-DE" sz="1600" b="1" dirty="0"/>
          </a:p>
          <a:p>
            <a:pPr lvl="1">
              <a:lnSpc>
                <a:spcPct val="100000"/>
              </a:lnSpc>
              <a:spcBef>
                <a:spcPts val="600"/>
              </a:spcBef>
            </a:pPr>
            <a:r>
              <a:rPr lang="de-DE" sz="1600" dirty="0"/>
              <a:t>Elimination Rookies </a:t>
            </a:r>
          </a:p>
          <a:p>
            <a:pPr lvl="1">
              <a:lnSpc>
                <a:spcPct val="100000"/>
              </a:lnSpc>
              <a:spcBef>
                <a:spcPts val="600"/>
              </a:spcBef>
            </a:pPr>
            <a:r>
              <a:rPr lang="de-DE" sz="1600" dirty="0">
                <a:highlight>
                  <a:srgbClr val="FFFF00"/>
                </a:highlight>
              </a:rPr>
              <a:t>Siegerfotos nicht vergessen! </a:t>
            </a:r>
            <a:endParaRPr lang="de-DE" sz="2000" dirty="0">
              <a:highlight>
                <a:srgbClr val="FFFF00"/>
              </a:highlight>
            </a:endParaRPr>
          </a:p>
          <a:p>
            <a:pPr>
              <a:lnSpc>
                <a:spcPct val="100000"/>
              </a:lnSpc>
              <a:spcBef>
                <a:spcPts val="600"/>
              </a:spcBef>
            </a:pPr>
            <a:endParaRPr lang="de-DE" sz="1600" b="1" dirty="0"/>
          </a:p>
          <a:p>
            <a:pPr>
              <a:lnSpc>
                <a:spcPct val="100000"/>
              </a:lnSpc>
              <a:spcBef>
                <a:spcPts val="600"/>
              </a:spcBef>
            </a:pPr>
            <a:r>
              <a:rPr lang="de-DE" sz="1600" b="1" dirty="0"/>
              <a:t>Fokus 3: Spielbare Mixed-Matches austragen</a:t>
            </a:r>
          </a:p>
          <a:p>
            <a:pPr lvl="1">
              <a:lnSpc>
                <a:spcPct val="100000"/>
              </a:lnSpc>
              <a:spcBef>
                <a:spcPts val="600"/>
              </a:spcBef>
            </a:pPr>
            <a:r>
              <a:rPr lang="de-DE" sz="1600" dirty="0"/>
              <a:t>Nur spielbare Partien mit ausgeschiedenen Spielerinnen und Spielern </a:t>
            </a:r>
            <a:endParaRPr lang="de-DE" sz="2000" dirty="0"/>
          </a:p>
          <a:p>
            <a:pPr marL="457200" lvl="1" indent="0">
              <a:lnSpc>
                <a:spcPct val="100000"/>
              </a:lnSpc>
              <a:spcBef>
                <a:spcPts val="600"/>
              </a:spcBef>
              <a:buNone/>
            </a:pPr>
            <a:endParaRPr lang="de-DE" sz="1600" dirty="0"/>
          </a:p>
          <a:p>
            <a:pPr lvl="1">
              <a:lnSpc>
                <a:spcPct val="100000"/>
              </a:lnSpc>
              <a:spcBef>
                <a:spcPts val="600"/>
              </a:spcBef>
            </a:pPr>
            <a:endParaRPr lang="de-DE" sz="2000" dirty="0"/>
          </a:p>
          <a:p>
            <a:pPr marL="0" indent="0">
              <a:lnSpc>
                <a:spcPct val="100000"/>
              </a:lnSpc>
              <a:spcBef>
                <a:spcPts val="600"/>
              </a:spcBef>
              <a:buNone/>
            </a:pPr>
            <a:endParaRPr lang="de-DE" sz="2000" dirty="0"/>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229274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1) Vorbereitung Turniertag</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800" dirty="0"/>
              <a:t>Definition Maximum Anzahl Teams: </a:t>
            </a:r>
            <a:br>
              <a:rPr lang="de-DE" sz="1800" dirty="0"/>
            </a:br>
            <a:r>
              <a:rPr lang="de-DE" sz="1800" dirty="0"/>
              <a:t>Wichtig: In der Ausschreibung muss mit 20 </a:t>
            </a:r>
            <a:r>
              <a:rPr lang="de-DE" sz="1800" dirty="0" err="1"/>
              <a:t>Garlando</a:t>
            </a:r>
            <a:r>
              <a:rPr lang="de-DE" sz="1800" dirty="0"/>
              <a:t>-Tischen kalkuliert werden. Der Faktor von 4 Teams pro Tisch, der in der Ausschreibung erwähnt wird, gilt für das Total der Teams im OD &amp; DD. Das bedeutet, dass wenn mit 80 Teams im OD gerechnet wird, auch mit rund 20 Teams im DD gerechnet werden muss. Mit 100 Teams werden 25 Tische benötigt, um das Turnier </a:t>
            </a:r>
            <a:r>
              <a:rPr lang="de-DE" sz="1800" dirty="0" err="1"/>
              <a:t>gemäss</a:t>
            </a:r>
            <a:r>
              <a:rPr lang="de-DE" sz="1800" dirty="0"/>
              <a:t> dem Zeitplan auszutragen. </a:t>
            </a:r>
          </a:p>
          <a:p>
            <a:pPr>
              <a:lnSpc>
                <a:spcPct val="100000"/>
              </a:lnSpc>
              <a:spcBef>
                <a:spcPts val="600"/>
              </a:spcBef>
            </a:pPr>
            <a:r>
              <a:rPr lang="de-DE" sz="1800" dirty="0"/>
              <a:t>Voranmeldungen in Turniersoftware übertragen</a:t>
            </a:r>
          </a:p>
          <a:p>
            <a:pPr>
              <a:lnSpc>
                <a:spcPct val="100000"/>
              </a:lnSpc>
              <a:spcBef>
                <a:spcPts val="600"/>
              </a:spcBef>
            </a:pPr>
            <a:r>
              <a:rPr lang="de-DE" sz="1800" dirty="0"/>
              <a:t>Setzung MX vorbereiten</a:t>
            </a:r>
          </a:p>
          <a:p>
            <a:pPr>
              <a:lnSpc>
                <a:spcPct val="100000"/>
              </a:lnSpc>
              <a:spcBef>
                <a:spcPts val="600"/>
              </a:spcBef>
            </a:pPr>
            <a:r>
              <a:rPr lang="de-DE" sz="1800" dirty="0"/>
              <a:t>Vorbereitung Prozess Anmeldung vor Ort &amp; Bezahlung Startgeld</a:t>
            </a:r>
            <a:br>
              <a:rPr lang="de-DE" sz="1800" dirty="0"/>
            </a:br>
            <a:r>
              <a:rPr lang="de-DE" sz="1800" dirty="0"/>
              <a:t>Wichtig: Genügend Personen um die 200 Personen in nützlicher Frist abzuwickeln, damit das Turnier pünktlich starten kann! </a:t>
            </a:r>
          </a:p>
          <a:p>
            <a:pPr>
              <a:lnSpc>
                <a:spcPct val="100000"/>
              </a:lnSpc>
              <a:spcBef>
                <a:spcPts val="600"/>
              </a:spcBef>
            </a:pPr>
            <a:endParaRPr lang="de-DE" sz="1800" dirty="0"/>
          </a:p>
          <a:p>
            <a:pPr marL="0" indent="0">
              <a:lnSpc>
                <a:spcPct val="100000"/>
              </a:lnSpc>
              <a:spcBef>
                <a:spcPts val="600"/>
              </a:spcBef>
              <a:buNone/>
            </a:pPr>
            <a:endParaRPr lang="de-DE" sz="1800" dirty="0"/>
          </a:p>
          <a:p>
            <a:pPr marL="0" indent="0">
              <a:lnSpc>
                <a:spcPct val="100000"/>
              </a:lnSpc>
              <a:spcBef>
                <a:spcPts val="600"/>
              </a:spcBef>
              <a:buNone/>
            </a:pPr>
            <a:r>
              <a:rPr lang="de-DE" sz="1800" b="1" dirty="0"/>
              <a:t>Ziel: Dank guter Vorbereitung soll das Turnier am Samstag pünktlich um 10 Uhr gestartet werden können. </a:t>
            </a: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4051962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2) Ziele Turniertag</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800" dirty="0"/>
              <a:t>Checkpoint 1: Pünktlicher Turnierstart um 10:00 Uhr =&gt; Alle Matches vor 10:00 Uhr ausgerufen</a:t>
            </a:r>
          </a:p>
          <a:p>
            <a:pPr>
              <a:lnSpc>
                <a:spcPct val="100000"/>
              </a:lnSpc>
              <a:spcBef>
                <a:spcPts val="600"/>
              </a:spcBef>
            </a:pPr>
            <a:r>
              <a:rPr lang="de-DE" sz="1800" dirty="0"/>
              <a:t>Checkpoint 2: Alle Matches MX vor 13:00 Uhr ausgerufen</a:t>
            </a:r>
          </a:p>
          <a:p>
            <a:pPr>
              <a:lnSpc>
                <a:spcPct val="100000"/>
              </a:lnSpc>
              <a:spcBef>
                <a:spcPts val="600"/>
              </a:spcBef>
            </a:pPr>
            <a:r>
              <a:rPr lang="de-DE" sz="1800" dirty="0"/>
              <a:t>Checkpoint 3: Start Elimination vor 17:00 Uhr =&gt; Alle Tische um 17:00 Uhr mit Elimination-Matches belegt</a:t>
            </a:r>
          </a:p>
          <a:p>
            <a:pPr>
              <a:lnSpc>
                <a:spcPct val="100000"/>
              </a:lnSpc>
              <a:spcBef>
                <a:spcPts val="600"/>
              </a:spcBef>
            </a:pPr>
            <a:r>
              <a:rPr lang="de-DE" sz="1800" dirty="0"/>
              <a:t>Checkpoint 4: Finale Damen Doppel um 20:00 Uhr </a:t>
            </a:r>
          </a:p>
          <a:p>
            <a:pPr>
              <a:lnSpc>
                <a:spcPct val="100000"/>
              </a:lnSpc>
              <a:spcBef>
                <a:spcPts val="600"/>
              </a:spcBef>
            </a:pPr>
            <a:r>
              <a:rPr lang="de-DE" sz="1800" dirty="0"/>
              <a:t>Checkpoint 5: Halbfinals Herren Doppel um 21:00 Uhr </a:t>
            </a:r>
          </a:p>
          <a:p>
            <a:pPr>
              <a:lnSpc>
                <a:spcPct val="100000"/>
              </a:lnSpc>
              <a:spcBef>
                <a:spcPts val="600"/>
              </a:spcBef>
            </a:pPr>
            <a:r>
              <a:rPr lang="de-DE" sz="1800" dirty="0"/>
              <a:t>Checkpoint 6: Finale Herren Doppel um 22:00 Uhr </a:t>
            </a:r>
          </a:p>
          <a:p>
            <a:pPr marL="0" indent="0">
              <a:lnSpc>
                <a:spcPct val="100000"/>
              </a:lnSpc>
              <a:spcBef>
                <a:spcPts val="600"/>
              </a:spcBef>
              <a:buNone/>
            </a:pPr>
            <a:endParaRPr lang="de-DE" sz="1800" dirty="0"/>
          </a:p>
          <a:p>
            <a:pPr marL="0" indent="0">
              <a:lnSpc>
                <a:spcPct val="100000"/>
              </a:lnSpc>
              <a:spcBef>
                <a:spcPts val="600"/>
              </a:spcBef>
              <a:buNone/>
            </a:pPr>
            <a:r>
              <a:rPr lang="de-DE" sz="1800" b="1" dirty="0"/>
              <a:t>Ziel: Optimaler Turnierfortschritt dank Fokus auf Tisch-Auslastung! </a:t>
            </a: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2267226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3) Turniertag bis 10:00 Uhr </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800" dirty="0"/>
              <a:t>Start Turniersoftware &amp; Generierung Matches um 09:45 Uhr</a:t>
            </a:r>
          </a:p>
          <a:p>
            <a:pPr>
              <a:lnSpc>
                <a:spcPct val="100000"/>
              </a:lnSpc>
              <a:spcBef>
                <a:spcPts val="600"/>
              </a:spcBef>
            </a:pPr>
            <a:r>
              <a:rPr lang="de-DE" sz="1800" dirty="0" err="1"/>
              <a:t>Begrüssung</a:t>
            </a:r>
            <a:r>
              <a:rPr lang="de-DE" sz="1800" dirty="0"/>
              <a:t> Turnier um 09:45 Uhr &amp; Ausrufen Matches Runde 1</a:t>
            </a:r>
            <a:br>
              <a:rPr lang="de-DE" sz="1800" dirty="0"/>
            </a:br>
            <a:r>
              <a:rPr lang="de-DE" sz="1800" b="1" dirty="0"/>
              <a:t>WICHTIG: Bei voller Auslastung HERREN-Doppel zuerst ausrufen, um die Tische optimal auszulasten! </a:t>
            </a:r>
          </a:p>
          <a:p>
            <a:pPr>
              <a:lnSpc>
                <a:spcPct val="100000"/>
              </a:lnSpc>
              <a:spcBef>
                <a:spcPts val="600"/>
              </a:spcBef>
            </a:pPr>
            <a:r>
              <a:rPr lang="de-DE" sz="1800" dirty="0"/>
              <a:t>Kontrolle ob Teams an den Tischen und ob Spiele aufgenommen werden</a:t>
            </a:r>
          </a:p>
          <a:p>
            <a:pPr>
              <a:lnSpc>
                <a:spcPct val="100000"/>
              </a:lnSpc>
              <a:spcBef>
                <a:spcPts val="600"/>
              </a:spcBef>
            </a:pPr>
            <a:r>
              <a:rPr lang="de-DE" sz="1800" dirty="0"/>
              <a:t>Instruktion Turnierleitung um 09:30 Uhr: </a:t>
            </a:r>
            <a:br>
              <a:rPr lang="de-DE" sz="1800" dirty="0"/>
            </a:br>
            <a:r>
              <a:rPr lang="de-DE" sz="1800" dirty="0"/>
              <a:t>Alle, die Matches ausrufen wissen, was zu tun ist und welche Reihenfolge eingehalten werden muss. </a:t>
            </a:r>
          </a:p>
          <a:p>
            <a:pPr>
              <a:lnSpc>
                <a:spcPct val="100000"/>
              </a:lnSpc>
              <a:spcBef>
                <a:spcPts val="600"/>
              </a:spcBef>
            </a:pPr>
            <a:endParaRPr lang="de-DE" sz="1800" dirty="0"/>
          </a:p>
          <a:p>
            <a:pPr marL="0" indent="0">
              <a:lnSpc>
                <a:spcPct val="100000"/>
              </a:lnSpc>
              <a:spcBef>
                <a:spcPts val="600"/>
              </a:spcBef>
              <a:buNone/>
            </a:pPr>
            <a:r>
              <a:rPr lang="de-DE" sz="1800" b="1" dirty="0"/>
              <a:t>WICHTIG: Fokus richtige Reihenfolge beim Ausrufen der Matches</a:t>
            </a:r>
          </a:p>
          <a:p>
            <a:pPr marL="0" indent="0">
              <a:lnSpc>
                <a:spcPct val="100000"/>
              </a:lnSpc>
              <a:spcBef>
                <a:spcPts val="600"/>
              </a:spcBef>
              <a:buNone/>
            </a:pPr>
            <a:r>
              <a:rPr lang="de-DE" sz="1800" dirty="0"/>
              <a:t>Die Damen spielen ihre Spiele der Runde 1 erst, wenn die Runde 1 im OD vollständig ausgerufen ist. Bei Volllast werden dann auf jedem Tisch 2 Spiele Offenes Doppel gespielt. In der Runde 2 ist das Vorgehen identisch. Erst in der Runde 3 werden die Damen nach ihrem Spiel der Runde 2 direkt nochmals ausgerufen. Das ist eine vorbereitende </a:t>
            </a:r>
            <a:r>
              <a:rPr lang="de-DE" sz="1800" dirty="0" err="1"/>
              <a:t>Massnahme</a:t>
            </a:r>
            <a:r>
              <a:rPr lang="de-DE" sz="1800" dirty="0"/>
              <a:t> für das Mixed Doppel nach der Runde 3. </a:t>
            </a: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1008085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4) Qualifikation bis 13:00 Uhr </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800" dirty="0"/>
              <a:t>Fokus auf optimale Tisch-Auslastung</a:t>
            </a:r>
            <a:br>
              <a:rPr lang="de-DE" sz="1800" dirty="0"/>
            </a:br>
            <a:r>
              <a:rPr lang="de-DE" sz="1800" dirty="0"/>
              <a:t>=&gt; Reihenfolge, wie Matches ausgerufen werden beachten! </a:t>
            </a:r>
            <a:br>
              <a:rPr lang="de-DE" sz="1800" dirty="0"/>
            </a:br>
            <a:r>
              <a:rPr lang="de-DE" sz="1800" b="1" dirty="0"/>
              <a:t>=&gt; Runde 1 OD zuerst, Runde 2 OD zuerst , Runde 3 Damen Doppel zuerst (&amp; OD Teams mit Frauen)!</a:t>
            </a:r>
          </a:p>
          <a:p>
            <a:pPr>
              <a:lnSpc>
                <a:spcPct val="100000"/>
              </a:lnSpc>
              <a:spcBef>
                <a:spcPts val="600"/>
              </a:spcBef>
            </a:pPr>
            <a:r>
              <a:rPr lang="de-DE" sz="1800" dirty="0"/>
              <a:t>Annahme: 24 Tische, 96 Teams =&gt; Faktor 4  (15 Tische, 60 Teams =&gt; Faktor 4)</a:t>
            </a:r>
          </a:p>
          <a:p>
            <a:pPr>
              <a:lnSpc>
                <a:spcPct val="100000"/>
              </a:lnSpc>
              <a:spcBef>
                <a:spcPts val="600"/>
              </a:spcBef>
            </a:pPr>
            <a:r>
              <a:rPr lang="de-DE" sz="1800" dirty="0"/>
              <a:t>48 Matches pro Runde =&gt; 2 Tranchen pro Tisch und Stunde</a:t>
            </a:r>
          </a:p>
          <a:p>
            <a:pPr>
              <a:lnSpc>
                <a:spcPct val="100000"/>
              </a:lnSpc>
              <a:spcBef>
                <a:spcPts val="600"/>
              </a:spcBef>
            </a:pPr>
            <a:r>
              <a:rPr lang="de-DE" sz="1800" dirty="0"/>
              <a:t>30 Minuten pro Match Best </a:t>
            </a:r>
            <a:r>
              <a:rPr lang="de-DE" sz="1800" dirty="0" err="1"/>
              <a:t>of</a:t>
            </a:r>
            <a:r>
              <a:rPr lang="de-DE" sz="1800" dirty="0"/>
              <a:t> 3 =&gt; 2 Matches pro Tisch und Stunde</a:t>
            </a:r>
          </a:p>
          <a:p>
            <a:pPr>
              <a:lnSpc>
                <a:spcPct val="100000"/>
              </a:lnSpc>
              <a:spcBef>
                <a:spcPts val="600"/>
              </a:spcBef>
            </a:pPr>
            <a:r>
              <a:rPr lang="de-DE" sz="1800" dirty="0"/>
              <a:t>Bewusstsein, dass die neue Runde erst ausgerufen werden kann, wenn alle Matches gespielt sind. </a:t>
            </a:r>
          </a:p>
          <a:p>
            <a:pPr>
              <a:lnSpc>
                <a:spcPct val="100000"/>
              </a:lnSpc>
              <a:spcBef>
                <a:spcPts val="600"/>
              </a:spcBef>
            </a:pPr>
            <a:r>
              <a:rPr lang="de-DE" sz="1800" dirty="0"/>
              <a:t>2 lange Matches an einem Tisch wirken sich auf den Zeitplan problematisch aus. </a:t>
            </a:r>
          </a:p>
          <a:p>
            <a:pPr>
              <a:lnSpc>
                <a:spcPct val="100000"/>
              </a:lnSpc>
              <a:spcBef>
                <a:spcPts val="600"/>
              </a:spcBef>
            </a:pPr>
            <a:r>
              <a:rPr lang="de-DE" sz="1800" b="1" dirty="0"/>
              <a:t>Erhöhen der Ressourcen für das Ausrufen der Runde 3 (evtl. 1 Person mehr bei der Turnierleitung)</a:t>
            </a:r>
          </a:p>
          <a:p>
            <a:pPr lvl="1">
              <a:lnSpc>
                <a:spcPct val="100000"/>
              </a:lnSpc>
              <a:spcBef>
                <a:spcPts val="600"/>
              </a:spcBef>
            </a:pPr>
            <a:r>
              <a:rPr lang="de-DE" sz="1800" dirty="0" err="1"/>
              <a:t>Prio</a:t>
            </a:r>
            <a:r>
              <a:rPr lang="de-DE" sz="1800" dirty="0"/>
              <a:t> 1 Damen Doppel-Matches =&gt; alle Damen sind frei für MX Matches</a:t>
            </a:r>
          </a:p>
          <a:p>
            <a:pPr lvl="1">
              <a:lnSpc>
                <a:spcPct val="100000"/>
              </a:lnSpc>
              <a:spcBef>
                <a:spcPts val="600"/>
              </a:spcBef>
            </a:pPr>
            <a:r>
              <a:rPr lang="de-DE" sz="1800" dirty="0" err="1"/>
              <a:t>Prio</a:t>
            </a:r>
            <a:r>
              <a:rPr lang="de-DE" sz="1800" dirty="0"/>
              <a:t> 2 OD-Matches mit MX-Teilnehmern =&gt; Möglichst viele MX Matches können pünktlich starten</a:t>
            </a:r>
          </a:p>
          <a:p>
            <a:pPr marL="457200" lvl="1" indent="0">
              <a:lnSpc>
                <a:spcPct val="100000"/>
              </a:lnSpc>
              <a:spcBef>
                <a:spcPts val="600"/>
              </a:spcBef>
              <a:buNone/>
            </a:pPr>
            <a:r>
              <a:rPr lang="de-DE" sz="1800" b="1" dirty="0"/>
              <a:t>=&gt; Vorbereitende </a:t>
            </a:r>
            <a:r>
              <a:rPr lang="de-DE" sz="1800" b="1" dirty="0" err="1"/>
              <a:t>Massnahmen</a:t>
            </a:r>
            <a:r>
              <a:rPr lang="de-DE" sz="1800" b="1" dirty="0"/>
              <a:t> für das Mixed Doppel nach Runde 3</a:t>
            </a: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2131013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5) Qualifikation ab 13:00 Uhr </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a:lnSpc>
                <a:spcPct val="100000"/>
              </a:lnSpc>
              <a:spcBef>
                <a:spcPts val="600"/>
              </a:spcBef>
            </a:pPr>
            <a:r>
              <a:rPr lang="de-DE" sz="1800" dirty="0"/>
              <a:t>Das Mixed muss so früh wie möglich begonnen werden: </a:t>
            </a:r>
            <a:br>
              <a:rPr lang="de-DE" sz="1800" dirty="0"/>
            </a:br>
            <a:r>
              <a:rPr lang="de-DE" sz="1800" dirty="0"/>
              <a:t>Es dient als Puffer für den Turniertag – Spiele, die frühzeitig beendet werden führen dazu, dass die Runde 4 vor 14:00 Uhr starten kann. So wird ein Vorsprung auf den Zeitplan herausgearbeitet oder ein Rückstand aufgeholt.</a:t>
            </a:r>
          </a:p>
          <a:p>
            <a:pPr>
              <a:lnSpc>
                <a:spcPct val="100000"/>
              </a:lnSpc>
              <a:spcBef>
                <a:spcPts val="600"/>
              </a:spcBef>
            </a:pPr>
            <a:r>
              <a:rPr lang="de-DE" sz="1800" dirty="0"/>
              <a:t>Fokus auf optimale Tisch-Auslastung</a:t>
            </a:r>
            <a:br>
              <a:rPr lang="de-DE" sz="1800" dirty="0"/>
            </a:br>
            <a:r>
              <a:rPr lang="de-DE" sz="1800" dirty="0"/>
              <a:t>=&gt; Wenn alle Mixed Matches ausgerufen sind, werden die spielbaren OD &amp; allenfalls DD Matches gespielt. </a:t>
            </a:r>
            <a:br>
              <a:rPr lang="de-DE" sz="1800" dirty="0"/>
            </a:br>
            <a:r>
              <a:rPr lang="de-DE" sz="1800" b="1" dirty="0"/>
              <a:t>=&gt; Es ist extrem wichtig, dass die Spiele pünktlich aufgenommen werden! </a:t>
            </a:r>
            <a:br>
              <a:rPr lang="de-DE" sz="1800" dirty="0"/>
            </a:br>
            <a:r>
              <a:rPr lang="de-DE" sz="1800" dirty="0"/>
              <a:t>=&gt; Sobald Mixed Matches fertig sind, müssen die spielbaren DD (</a:t>
            </a:r>
            <a:r>
              <a:rPr lang="de-DE" sz="1800" dirty="0" err="1"/>
              <a:t>Prio</a:t>
            </a:r>
            <a:r>
              <a:rPr lang="de-DE" sz="1800" dirty="0"/>
              <a:t>!) &amp; OD Matches ausgerufen werden </a:t>
            </a:r>
          </a:p>
          <a:p>
            <a:pPr>
              <a:lnSpc>
                <a:spcPct val="100000"/>
              </a:lnSpc>
              <a:spcBef>
                <a:spcPts val="600"/>
              </a:spcBef>
            </a:pPr>
            <a:r>
              <a:rPr lang="de-DE" sz="1800" dirty="0"/>
              <a:t>Fokus auf Damen-Doppel-Matches nach dem Mixed: </a:t>
            </a:r>
            <a:br>
              <a:rPr lang="de-DE" sz="1800" dirty="0"/>
            </a:br>
            <a:r>
              <a:rPr lang="de-DE" sz="1800" dirty="0"/>
              <a:t>Es ist wichtig, dass diese möglichst früh gespielt werden können. Damit die Damen frühzeitig ihre Elimination starten können. </a:t>
            </a:r>
          </a:p>
          <a:p>
            <a:pPr>
              <a:lnSpc>
                <a:spcPct val="100000"/>
              </a:lnSpc>
              <a:spcBef>
                <a:spcPts val="600"/>
              </a:spcBef>
            </a:pPr>
            <a:r>
              <a:rPr lang="de-DE" sz="1800" dirty="0"/>
              <a:t>Ziel dieses Vorgehens ist, dass die Damen bereits vor 17:00 Uhr mit der Elimination starten können. So werden während der Elimination Blockierungen reduziert und die Wahrscheinlichkeit, dass Mixed-Matches frühzeitig gestartet werden können nimmt zu</a:t>
            </a:r>
            <a:r>
              <a:rPr lang="de-DE" sz="1800"/>
              <a:t>. </a:t>
            </a:r>
            <a:endParaRPr lang="de-DE" sz="1800" dirty="0"/>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1023634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5) Elimination Phase 1 ab 17:00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Situationsanalyse</a:t>
            </a:r>
          </a:p>
        </p:txBody>
      </p:sp>
      <p:sp>
        <p:nvSpPr>
          <p:cNvPr id="10" name="Untertitel 2"/>
          <p:cNvSpPr>
            <a:spLocks noGrp="1"/>
          </p:cNvSpPr>
          <p:nvPr>
            <p:ph idx="1"/>
          </p:nvPr>
        </p:nvSpPr>
        <p:spPr>
          <a:xfrm>
            <a:off x="838200" y="1755575"/>
            <a:ext cx="10860464"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Situationsanalyse 17:00 Uhr</a:t>
            </a:r>
          </a:p>
          <a:p>
            <a:pPr>
              <a:lnSpc>
                <a:spcPct val="100000"/>
              </a:lnSpc>
              <a:spcBef>
                <a:spcPts val="600"/>
              </a:spcBef>
            </a:pPr>
            <a:r>
              <a:rPr lang="de-DE" sz="1600" dirty="0">
                <a:highlight>
                  <a:srgbClr val="FFFF00"/>
                </a:highlight>
              </a:rPr>
              <a:t>Damen A-Tableau Achtelfinals =&gt; 4 Teams (Rang 7-10) =&gt; 2 Matches PRIORITÄT (8 Personen - Bo5)</a:t>
            </a:r>
          </a:p>
          <a:p>
            <a:pPr>
              <a:lnSpc>
                <a:spcPct val="100000"/>
              </a:lnSpc>
              <a:spcBef>
                <a:spcPts val="600"/>
              </a:spcBef>
            </a:pPr>
            <a:r>
              <a:rPr lang="de-DE" sz="1600" dirty="0"/>
              <a:t>Damen A-Tableau Viertelfinals =&gt; 6 Teams (warten auf 2 Teams aus 8tel Finals) =&gt; 2 Matches spielbar (12 Personen - Bo5)</a:t>
            </a:r>
          </a:p>
          <a:p>
            <a:pPr>
              <a:lnSpc>
                <a:spcPct val="100000"/>
              </a:lnSpc>
              <a:spcBef>
                <a:spcPts val="600"/>
              </a:spcBef>
            </a:pPr>
            <a:r>
              <a:rPr lang="de-DE" sz="1600" dirty="0"/>
              <a:t>Damen B-Tableau Viertelfinals =&gt; 8 Teams =&gt; 4 Matches (16 Personen - Bo3)</a:t>
            </a:r>
          </a:p>
          <a:p>
            <a:pPr>
              <a:lnSpc>
                <a:spcPct val="100000"/>
              </a:lnSpc>
              <a:spcBef>
                <a:spcPts val="600"/>
              </a:spcBef>
            </a:pPr>
            <a:r>
              <a:rPr lang="de-DE" sz="1600" dirty="0">
                <a:highlight>
                  <a:srgbClr val="FFFF00"/>
                </a:highlight>
              </a:rPr>
              <a:t>OD A-Tableau 32tel-Finals =&gt; 16 Teams (Rang 25-40) =&gt; 8 Matches PRIORITÄT (32 Personen - Bo5)</a:t>
            </a:r>
          </a:p>
          <a:p>
            <a:pPr>
              <a:lnSpc>
                <a:spcPct val="100000"/>
              </a:lnSpc>
              <a:spcBef>
                <a:spcPts val="600"/>
              </a:spcBef>
            </a:pPr>
            <a:r>
              <a:rPr lang="de-DE" sz="1600" dirty="0"/>
              <a:t>OD A-Tableau 16tel-Finals =&gt; 24 Teams (warten auf 8 Teams aus 32tel-Finals) =&gt; 8 Matches spielbar (48 Personen - Bo5)</a:t>
            </a:r>
            <a:br>
              <a:rPr lang="de-DE" sz="1600" dirty="0"/>
            </a:br>
            <a:r>
              <a:rPr lang="de-DE" sz="1600" dirty="0">
                <a:highlight>
                  <a:srgbClr val="FFFF00"/>
                </a:highlight>
              </a:rPr>
              <a:t>=&gt; Wenn Rookies in den spielbaren Partien vertreten sind, müssen diese zwingend spielen gelassen werden!</a:t>
            </a:r>
          </a:p>
          <a:p>
            <a:pPr>
              <a:lnSpc>
                <a:spcPct val="100000"/>
              </a:lnSpc>
              <a:spcBef>
                <a:spcPts val="600"/>
              </a:spcBef>
            </a:pPr>
            <a:r>
              <a:rPr lang="de-DE" sz="1600" dirty="0"/>
              <a:t>OD B-Tableau 16tel-Finals =&gt; 32 Teams =&gt; 16 Matches spielbar (64 Personen - Bo3)</a:t>
            </a:r>
            <a:br>
              <a:rPr lang="de-DE" sz="1600" dirty="0"/>
            </a:br>
            <a:r>
              <a:rPr lang="de-DE" sz="1600" dirty="0">
                <a:highlight>
                  <a:srgbClr val="FFFF00"/>
                </a:highlight>
              </a:rPr>
              <a:t>=&gt; Wenn Rookies in den spielbaren Partien vertreten sind, müssen diese zwingend spielen gelassen werden!</a:t>
            </a:r>
            <a:endParaRPr lang="de-DE" sz="1600" dirty="0"/>
          </a:p>
          <a:p>
            <a:pPr>
              <a:lnSpc>
                <a:spcPct val="100000"/>
              </a:lnSpc>
              <a:spcBef>
                <a:spcPts val="600"/>
              </a:spcBef>
            </a:pPr>
            <a:r>
              <a:rPr lang="de-DE" sz="1600" dirty="0"/>
              <a:t>MX Achtelfinals =&gt; 16 Teams =&gt; 8 Matches spielbar (32 Personen - Bo5)</a:t>
            </a:r>
          </a:p>
          <a:p>
            <a:pPr marL="0" indent="0">
              <a:lnSpc>
                <a:spcPct val="100000"/>
              </a:lnSpc>
              <a:spcBef>
                <a:spcPts val="600"/>
              </a:spcBef>
              <a:buNone/>
            </a:pPr>
            <a:endParaRPr lang="de-DE" sz="1600" dirty="0"/>
          </a:p>
          <a:p>
            <a:pPr marL="0" indent="0">
              <a:lnSpc>
                <a:spcPct val="100000"/>
              </a:lnSpc>
              <a:spcBef>
                <a:spcPts val="600"/>
              </a:spcBef>
              <a:buNone/>
            </a:pPr>
            <a:r>
              <a:rPr lang="de-DE" b="1" dirty="0"/>
              <a:t>Fokus auf 3 Zielgruppen der </a:t>
            </a:r>
            <a:r>
              <a:rPr lang="de-DE" b="1"/>
              <a:t>gelben Markierung </a:t>
            </a:r>
            <a:br>
              <a:rPr lang="de-DE" b="1" dirty="0"/>
            </a:br>
            <a:r>
              <a:rPr lang="de-DE" sz="1600" b="1"/>
              <a:t>=&gt; DD Überhang </a:t>
            </a:r>
            <a:r>
              <a:rPr lang="de-DE" sz="1600" b="1" dirty="0"/>
              <a:t>(und Damen)</a:t>
            </a:r>
          </a:p>
          <a:p>
            <a:pPr marL="0" indent="0">
              <a:lnSpc>
                <a:spcPct val="100000"/>
              </a:lnSpc>
              <a:spcBef>
                <a:spcPts val="600"/>
              </a:spcBef>
              <a:buNone/>
            </a:pPr>
            <a:r>
              <a:rPr lang="de-DE" sz="1600" b="1" dirty="0"/>
              <a:t>=&gt; OD Überhang (=Matches Rang 25-40 – dank denen werden die 16tel Finals spielbar)</a:t>
            </a:r>
          </a:p>
          <a:p>
            <a:pPr marL="0" indent="0">
              <a:lnSpc>
                <a:spcPct val="100000"/>
              </a:lnSpc>
              <a:spcBef>
                <a:spcPts val="600"/>
              </a:spcBef>
              <a:buNone/>
            </a:pPr>
            <a:r>
              <a:rPr lang="de-DE" sz="1600" b="1" dirty="0"/>
              <a:t>=&gt; Rookies in A-/B-Tableau OD =&gt; Wenn Rookies gewinnen, gleich nochmals ausrufen! Müssen spielen, bevor RD startet!!! </a:t>
            </a: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693760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CH" sz="3200" b="1" dirty="0">
                <a:latin typeface="Tahoma" panose="020B0604030504040204" pitchFamily="34" charset="0"/>
                <a:ea typeface="Tahoma" panose="020B0604030504040204" pitchFamily="34" charset="0"/>
                <a:cs typeface="Tahoma" panose="020B0604030504040204" pitchFamily="34" charset="0"/>
              </a:rPr>
              <a:t>5) Elimination Phase 1 ab 17:00 Uhr </a:t>
            </a:r>
            <a:br>
              <a:rPr lang="de-CH" sz="3200" b="1" dirty="0">
                <a:latin typeface="Tahoma" panose="020B0604030504040204" pitchFamily="34" charset="0"/>
                <a:ea typeface="Tahoma" panose="020B0604030504040204" pitchFamily="34" charset="0"/>
                <a:cs typeface="Tahoma" panose="020B0604030504040204" pitchFamily="34" charset="0"/>
              </a:rPr>
            </a:br>
            <a:r>
              <a:rPr lang="de-CH" sz="3200" b="1" dirty="0">
                <a:latin typeface="Tahoma" panose="020B0604030504040204" pitchFamily="34" charset="0"/>
                <a:ea typeface="Tahoma" panose="020B0604030504040204" pitchFamily="34" charset="0"/>
                <a:cs typeface="Tahoma" panose="020B0604030504040204" pitchFamily="34" charset="0"/>
              </a:rPr>
              <a:t>	=&gt; Elimination Schritt 1</a:t>
            </a:r>
          </a:p>
        </p:txBody>
      </p:sp>
      <p:sp>
        <p:nvSpPr>
          <p:cNvPr id="10" name="Untertitel 2"/>
          <p:cNvSpPr>
            <a:spLocks noGrp="1"/>
          </p:cNvSpPr>
          <p:nvPr>
            <p:ph idx="1"/>
          </p:nvPr>
        </p:nvSpPr>
        <p:spPr>
          <a:xfrm>
            <a:off x="838200" y="1755575"/>
            <a:ext cx="11353800" cy="4737299"/>
          </a:xfrm>
          <a:ln>
            <a:noFill/>
          </a:ln>
        </p:spPr>
        <p:style>
          <a:lnRef idx="2">
            <a:schemeClr val="accent5"/>
          </a:lnRef>
          <a:fillRef idx="1">
            <a:schemeClr val="lt1"/>
          </a:fillRef>
          <a:effectRef idx="0">
            <a:schemeClr val="accent5"/>
          </a:effectRef>
          <a:fontRef idx="minor">
            <a:schemeClr val="dk1"/>
          </a:fontRef>
        </p:style>
        <p:txBody>
          <a:bodyPr vert="horz" lIns="91440" tIns="45720" rIns="91440" bIns="45720" rtlCol="0" anchor="t">
            <a:noAutofit/>
          </a:bodyPr>
          <a:lstStyle/>
          <a:p>
            <a:pPr marL="0" indent="0">
              <a:lnSpc>
                <a:spcPct val="100000"/>
              </a:lnSpc>
              <a:spcBef>
                <a:spcPts val="600"/>
              </a:spcBef>
              <a:buNone/>
            </a:pPr>
            <a:r>
              <a:rPr lang="de-DE" sz="1600" b="1" dirty="0"/>
              <a:t>Priorität Schritt 1</a:t>
            </a:r>
          </a:p>
          <a:p>
            <a:pPr>
              <a:lnSpc>
                <a:spcPct val="100000"/>
              </a:lnSpc>
              <a:spcBef>
                <a:spcPts val="600"/>
              </a:spcBef>
            </a:pPr>
            <a:r>
              <a:rPr lang="de-DE" sz="1600" dirty="0"/>
              <a:t>Damen Matches können gespielt werden, bevor das OD abgeschlossen ist. Sobald Tische frei sind, können die folgenden Matches ausgerufen werden </a:t>
            </a:r>
            <a:r>
              <a:rPr lang="de-DE" sz="1600" dirty="0">
                <a:highlight>
                  <a:srgbClr val="FF00FF"/>
                </a:highlight>
              </a:rPr>
              <a:t>(Annahme 20 Teams DD)</a:t>
            </a:r>
            <a:r>
              <a:rPr lang="de-DE" sz="1600" dirty="0"/>
              <a:t>: </a:t>
            </a:r>
          </a:p>
          <a:p>
            <a:pPr lvl="1">
              <a:lnSpc>
                <a:spcPct val="100000"/>
              </a:lnSpc>
              <a:spcBef>
                <a:spcPts val="600"/>
              </a:spcBef>
            </a:pPr>
            <a:r>
              <a:rPr lang="de-DE" sz="1600" dirty="0">
                <a:highlight>
                  <a:srgbClr val="FFFF00"/>
                </a:highlight>
              </a:rPr>
              <a:t>Damen A-Tableau Achtelfinals =&gt; 4 Teams (Rang 7-10) =&gt; 2 Matches PRIORITÄT (8 Personen - Bo5)</a:t>
            </a:r>
          </a:p>
          <a:p>
            <a:pPr lvl="1">
              <a:lnSpc>
                <a:spcPct val="100000"/>
              </a:lnSpc>
              <a:spcBef>
                <a:spcPts val="600"/>
              </a:spcBef>
            </a:pPr>
            <a:r>
              <a:rPr lang="de-DE" sz="1600" dirty="0"/>
              <a:t>Damen A-Tableau Viertelfinals =&gt; 6 Teams (warten auf 2 Teams aus 8tel Finals) =&gt; 2 Matches spielbar (12 Personen - Bo5)</a:t>
            </a:r>
          </a:p>
          <a:p>
            <a:pPr lvl="1">
              <a:lnSpc>
                <a:spcPct val="100000"/>
              </a:lnSpc>
              <a:spcBef>
                <a:spcPts val="600"/>
              </a:spcBef>
            </a:pPr>
            <a:r>
              <a:rPr lang="de-DE" sz="1600" dirty="0"/>
              <a:t>Damen B-Tableau Viertelfinals =&gt; 8 Teams =&gt; 4 Matches (16 Personen - Bo3)</a:t>
            </a:r>
          </a:p>
          <a:p>
            <a:pPr>
              <a:lnSpc>
                <a:spcPct val="100000"/>
              </a:lnSpc>
              <a:spcBef>
                <a:spcPts val="600"/>
              </a:spcBef>
            </a:pPr>
            <a:r>
              <a:rPr lang="de-DE" sz="1600" dirty="0"/>
              <a:t>Sobald alle OD-Matches der Runde 6 gespielt sind, müssen die folgenden Matches ausgerufen werden:</a:t>
            </a:r>
            <a:endParaRPr lang="de-DE" sz="1600" dirty="0">
              <a:highlight>
                <a:srgbClr val="FFFF00"/>
              </a:highlight>
            </a:endParaRPr>
          </a:p>
          <a:p>
            <a:pPr lvl="1">
              <a:lnSpc>
                <a:spcPct val="100000"/>
              </a:lnSpc>
              <a:spcBef>
                <a:spcPts val="600"/>
              </a:spcBef>
            </a:pPr>
            <a:r>
              <a:rPr lang="de-DE" sz="1600" dirty="0">
                <a:highlight>
                  <a:srgbClr val="FFFF00"/>
                </a:highlight>
              </a:rPr>
              <a:t>OD A-Tableau 32tel-Finals =&gt; 16 Teams (Rang 25-40) =&gt; 8 Matches PRIORITÄT (32 Personen - Bo5)</a:t>
            </a:r>
          </a:p>
          <a:p>
            <a:pPr lvl="1">
              <a:lnSpc>
                <a:spcPct val="100000"/>
              </a:lnSpc>
              <a:spcBef>
                <a:spcPts val="600"/>
              </a:spcBef>
            </a:pPr>
            <a:r>
              <a:rPr lang="de-DE" sz="1600" dirty="0">
                <a:highlight>
                  <a:srgbClr val="FFFF00"/>
                </a:highlight>
              </a:rPr>
              <a:t>OD A-Tableau 16tel-Finals: Rookies spielen lassen! </a:t>
            </a:r>
            <a:br>
              <a:rPr lang="de-DE" sz="1600" dirty="0">
                <a:highlight>
                  <a:srgbClr val="FFFF00"/>
                </a:highlight>
              </a:rPr>
            </a:br>
            <a:r>
              <a:rPr lang="de-DE" sz="1600" dirty="0">
                <a:highlight>
                  <a:srgbClr val="FFFF00"/>
                </a:highlight>
              </a:rPr>
              <a:t>Wenn Rookies in den restlichen spielbaren Matches beteiligt sind, müssen diese so früh wie möglich spielen gelassen werden.</a:t>
            </a:r>
          </a:p>
          <a:p>
            <a:pPr lvl="1">
              <a:lnSpc>
                <a:spcPct val="100000"/>
              </a:lnSpc>
              <a:spcBef>
                <a:spcPts val="600"/>
              </a:spcBef>
            </a:pPr>
            <a:r>
              <a:rPr lang="de-DE" sz="1600" dirty="0"/>
              <a:t>OD B-Tableau 16tel-Finals =&gt; 32 Teams =&gt; 16 Matches spielbar (64 Personen - Bo3)</a:t>
            </a:r>
          </a:p>
          <a:p>
            <a:pPr lvl="1">
              <a:lnSpc>
                <a:spcPct val="100000"/>
              </a:lnSpc>
              <a:spcBef>
                <a:spcPts val="600"/>
              </a:spcBef>
            </a:pPr>
            <a:r>
              <a:rPr lang="de-DE" sz="1600" dirty="0"/>
              <a:t>OD B-Tableau: Wenn es freie Tische &amp; Matches hat, und die Prioritären-Matches Platz haben, einfach weiterspielen! </a:t>
            </a:r>
            <a:endParaRPr lang="de-DE" sz="1600" b="1" dirty="0"/>
          </a:p>
          <a:p>
            <a:pPr marL="0" indent="0">
              <a:lnSpc>
                <a:spcPct val="100000"/>
              </a:lnSpc>
              <a:spcBef>
                <a:spcPts val="600"/>
              </a:spcBef>
              <a:buNone/>
            </a:pPr>
            <a:r>
              <a:rPr lang="de-DE" sz="1600" b="1" dirty="0"/>
              <a:t>Warten: Start erst ab 18:00 Uhr</a:t>
            </a:r>
          </a:p>
          <a:p>
            <a:pPr>
              <a:lnSpc>
                <a:spcPct val="100000"/>
              </a:lnSpc>
              <a:spcBef>
                <a:spcPts val="600"/>
              </a:spcBef>
            </a:pPr>
            <a:r>
              <a:rPr lang="de-DE" sz="1600" dirty="0"/>
              <a:t>OD A-Tableau 16tel-Finals =&gt; 24 Teams (warten auf 8 Teams aus 32tel-Finals) =&gt; 8 Matches spielbar (48 Personen - Bo5)</a:t>
            </a:r>
          </a:p>
          <a:p>
            <a:pPr>
              <a:lnSpc>
                <a:spcPct val="100000"/>
              </a:lnSpc>
              <a:spcBef>
                <a:spcPts val="600"/>
              </a:spcBef>
            </a:pPr>
            <a:r>
              <a:rPr lang="de-DE" sz="1600" dirty="0"/>
              <a:t>MX Achtelfinals =&gt; 16 Teams =&gt; 8 Matches spielbar (32 Personen - Bo5)</a:t>
            </a:r>
          </a:p>
        </p:txBody>
      </p:sp>
      <p:pic>
        <p:nvPicPr>
          <p:cNvPr id="16" name="Grafi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51030" y="300237"/>
            <a:ext cx="2520000" cy="1209460"/>
          </a:xfrm>
          <a:prstGeom prst="rect">
            <a:avLst/>
          </a:prstGeom>
        </p:spPr>
      </p:pic>
    </p:spTree>
    <p:extLst>
      <p:ext uri="{BB962C8B-B14F-4D97-AF65-F5344CB8AC3E}">
        <p14:creationId xmlns:p14="http://schemas.microsoft.com/office/powerpoint/2010/main" val="125508529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F66A7A8A-1A06-42C0-BB56-394EDCFEDD91}" vid="{FD967E7A-624B-4704-B4F1-DD2F0651F8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Vorlage_Präsentation_intern</Template>
  <TotalTime>0</TotalTime>
  <Words>2649</Words>
  <Application>Microsoft Office PowerPoint</Application>
  <PresentationFormat>Breitbild</PresentationFormat>
  <Paragraphs>222</Paragraphs>
  <Slides>20</Slides>
  <Notes>20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Calibri Light</vt:lpstr>
      <vt:lpstr>Tahoma</vt:lpstr>
      <vt:lpstr>Office</vt:lpstr>
      <vt:lpstr>PowerPoint-Präsentation</vt:lpstr>
      <vt:lpstr>Themen im Überblick</vt:lpstr>
      <vt:lpstr>1) Vorbereitung Turniertag</vt:lpstr>
      <vt:lpstr>2) Ziele Turniertag</vt:lpstr>
      <vt:lpstr>3) Turniertag bis 10:00 Uhr </vt:lpstr>
      <vt:lpstr>4) Qualifikation bis 13:00 Uhr </vt:lpstr>
      <vt:lpstr>5) Qualifikation ab 13:00 Uhr </vt:lpstr>
      <vt:lpstr>5) Elimination Phase 1 ab 17:00 Uhr   =&gt; Situationsanalyse</vt:lpstr>
      <vt:lpstr>5) Elimination Phase 1 ab 17:00 Uhr   =&gt; Elimination Schritt 1</vt:lpstr>
      <vt:lpstr>5) Elimination Phase 1 ab 17:00 Uhr   =&gt; Elimination Schritt 2</vt:lpstr>
      <vt:lpstr>6) Elimination Phase 2 ab 18:00 Uhr   =&gt; Situationsanalyse</vt:lpstr>
      <vt:lpstr>6) Elimination Phase 2 ab 18:00 Uhr   =&gt; Fokus Blockierungen Rookies</vt:lpstr>
      <vt:lpstr>7) Elimination Phase 3 ab 19:00 Uhr   =&gt; Situationsanalyse</vt:lpstr>
      <vt:lpstr>7) Elimination Phase 3 ab 19:00 Uhr   =&gt; Fokus Rookies &amp; Damen Finale</vt:lpstr>
      <vt:lpstr>8) Elimination Phase 4 ab 20:00 Uhr   =&gt; Situationsanalyse</vt:lpstr>
      <vt:lpstr>8) Elimination Phase 4 ab 20:00 Uhr   =&gt; Vorbereitung OD Halbfinale</vt:lpstr>
      <vt:lpstr>9) Elimination Phase 5 ab 21:00 Uhr   =&gt; Situationsanalyse</vt:lpstr>
      <vt:lpstr>8) Elimination Phase 5 ab 21:00 Uhr   =&gt; Vorbereitung OD Finale</vt:lpstr>
      <vt:lpstr>9) Elimination Phase 6 ab 22:00 Uhr   =&gt; Situationsanalyse</vt:lpstr>
      <vt:lpstr>9) Elimination Phase 6 ab 22:00 Uhr   =&gt; Fokus Mixed nach Finale 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Bernard Sallin</dc:creator>
  <cp:lastModifiedBy>Michael Sätteli</cp:lastModifiedBy>
  <cp:revision>8</cp:revision>
  <cp:lastPrinted>2020-02-08T09:47:39Z</cp:lastPrinted>
  <dcterms:created xsi:type="dcterms:W3CDTF">2018-04-08T08:09:28Z</dcterms:created>
  <dcterms:modified xsi:type="dcterms:W3CDTF">2022-03-07T10:42:34Z</dcterms:modified>
</cp:coreProperties>
</file>